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69" r:id="rId4"/>
    <p:sldId id="294" r:id="rId5"/>
    <p:sldId id="293" r:id="rId6"/>
    <p:sldId id="260" r:id="rId7"/>
    <p:sldId id="292" r:id="rId8"/>
    <p:sldId id="299" r:id="rId9"/>
    <p:sldId id="300" r:id="rId10"/>
    <p:sldId id="298" r:id="rId11"/>
    <p:sldId id="303" r:id="rId12"/>
    <p:sldId id="304" r:id="rId13"/>
    <p:sldId id="308" r:id="rId14"/>
    <p:sldId id="301" r:id="rId15"/>
    <p:sldId id="295" r:id="rId16"/>
    <p:sldId id="263" r:id="rId17"/>
    <p:sldId id="280" r:id="rId18"/>
    <p:sldId id="297" r:id="rId19"/>
    <p:sldId id="309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240" autoAdjust="0"/>
    <p:restoredTop sz="94660"/>
  </p:normalViewPr>
  <p:slideViewPr>
    <p:cSldViewPr>
      <p:cViewPr>
        <p:scale>
          <a:sx n="118" d="100"/>
          <a:sy n="118" d="100"/>
        </p:scale>
        <p:origin x="-2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10DDB-5288-484C-8123-89A7A544F8F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D4E7716-F65D-4E0C-860A-226F7F26DA62}">
      <dgm:prSet phldrT="[Teksti]"/>
      <dgm:spPr/>
      <dgm:t>
        <a:bodyPr/>
        <a:lstStyle/>
        <a:p>
          <a:r>
            <a:rPr lang="fi-FI" dirty="0" smtClean="0"/>
            <a:t>Tietokone</a:t>
          </a:r>
          <a:endParaRPr lang="fi-FI" dirty="0"/>
        </a:p>
      </dgm:t>
    </dgm:pt>
    <dgm:pt modelId="{C4DF4224-A204-485E-BAE2-B4354397C1E3}" type="parTrans" cxnId="{72CDFB2E-489C-49EC-A0AF-F709A96321BB}">
      <dgm:prSet/>
      <dgm:spPr/>
      <dgm:t>
        <a:bodyPr/>
        <a:lstStyle/>
        <a:p>
          <a:endParaRPr lang="fi-FI"/>
        </a:p>
      </dgm:t>
    </dgm:pt>
    <dgm:pt modelId="{9D334A56-F0FE-4901-9429-C23C3A399892}" type="sibTrans" cxnId="{72CDFB2E-489C-49EC-A0AF-F709A96321BB}">
      <dgm:prSet/>
      <dgm:spPr/>
      <dgm:t>
        <a:bodyPr/>
        <a:lstStyle/>
        <a:p>
          <a:endParaRPr lang="fi-FI"/>
        </a:p>
      </dgm:t>
    </dgm:pt>
    <dgm:pt modelId="{8C8B7FD9-AE54-4EE8-8E5E-7302979CC989}">
      <dgm:prSet phldrT="[Teksti]"/>
      <dgm:spPr/>
      <dgm:t>
        <a:bodyPr/>
        <a:lstStyle/>
        <a:p>
          <a:r>
            <a:rPr lang="fi-FI" dirty="0" smtClean="0"/>
            <a:t>Kannettava tietokone</a:t>
          </a:r>
          <a:endParaRPr lang="fi-FI" dirty="0"/>
        </a:p>
      </dgm:t>
    </dgm:pt>
    <dgm:pt modelId="{51DF0A47-7CD6-4EEF-B78D-CA4CCAC8A257}" type="parTrans" cxnId="{E55A86E0-F176-4B51-B83B-7D431C15CB18}">
      <dgm:prSet/>
      <dgm:spPr/>
      <dgm:t>
        <a:bodyPr/>
        <a:lstStyle/>
        <a:p>
          <a:endParaRPr lang="fi-FI"/>
        </a:p>
      </dgm:t>
    </dgm:pt>
    <dgm:pt modelId="{6FE8B16C-682C-4F07-9E20-308624F43BB6}" type="sibTrans" cxnId="{E55A86E0-F176-4B51-B83B-7D431C15CB18}">
      <dgm:prSet/>
      <dgm:spPr/>
      <dgm:t>
        <a:bodyPr/>
        <a:lstStyle/>
        <a:p>
          <a:endParaRPr lang="fi-FI"/>
        </a:p>
      </dgm:t>
    </dgm:pt>
    <dgm:pt modelId="{5844F1B0-3AF6-4E20-B6F5-7E56950E4A4E}">
      <dgm:prSet phldrT="[Teksti]"/>
      <dgm:spPr/>
      <dgm:t>
        <a:bodyPr/>
        <a:lstStyle/>
        <a:p>
          <a:r>
            <a:rPr lang="fi-FI" dirty="0" err="1" smtClean="0"/>
            <a:t>Tablet-</a:t>
          </a:r>
          <a:r>
            <a:rPr lang="fi-FI" dirty="0" smtClean="0"/>
            <a:t/>
          </a:r>
          <a:br>
            <a:rPr lang="fi-FI" dirty="0" smtClean="0"/>
          </a:br>
          <a:r>
            <a:rPr lang="fi-FI" dirty="0" smtClean="0"/>
            <a:t>tietokone</a:t>
          </a:r>
          <a:endParaRPr lang="fi-FI" dirty="0"/>
        </a:p>
      </dgm:t>
    </dgm:pt>
    <dgm:pt modelId="{16FEEBC2-7B8F-4DE3-829D-904423D701A9}" type="parTrans" cxnId="{10207783-8960-45CC-BDAF-8465FCB1BEB5}">
      <dgm:prSet/>
      <dgm:spPr/>
      <dgm:t>
        <a:bodyPr/>
        <a:lstStyle/>
        <a:p>
          <a:endParaRPr lang="fi-FI"/>
        </a:p>
      </dgm:t>
    </dgm:pt>
    <dgm:pt modelId="{4800A6D1-066C-472C-8AA0-543A77AD3D84}" type="sibTrans" cxnId="{10207783-8960-45CC-BDAF-8465FCB1BEB5}">
      <dgm:prSet/>
      <dgm:spPr/>
      <dgm:t>
        <a:bodyPr/>
        <a:lstStyle/>
        <a:p>
          <a:endParaRPr lang="fi-FI"/>
        </a:p>
      </dgm:t>
    </dgm:pt>
    <dgm:pt modelId="{686E1537-83AA-405B-9363-C1535A90DE3A}">
      <dgm:prSet phldrT="[Teksti]"/>
      <dgm:spPr/>
      <dgm:t>
        <a:bodyPr/>
        <a:lstStyle/>
        <a:p>
          <a:r>
            <a:rPr lang="fi-FI" dirty="0" smtClean="0"/>
            <a:t>Puhelin</a:t>
          </a:r>
          <a:endParaRPr lang="fi-FI" dirty="0"/>
        </a:p>
      </dgm:t>
    </dgm:pt>
    <dgm:pt modelId="{7D1F54AF-48EB-4D4C-8876-146B6F264213}" type="parTrans" cxnId="{EA34E996-704F-490A-B4A4-2FEB52447CA7}">
      <dgm:prSet/>
      <dgm:spPr/>
      <dgm:t>
        <a:bodyPr/>
        <a:lstStyle/>
        <a:p>
          <a:endParaRPr lang="fi-FI"/>
        </a:p>
      </dgm:t>
    </dgm:pt>
    <dgm:pt modelId="{892488E0-AF85-480F-B137-60C2C4AF7830}" type="sibTrans" cxnId="{EA34E996-704F-490A-B4A4-2FEB52447CA7}">
      <dgm:prSet/>
      <dgm:spPr/>
      <dgm:t>
        <a:bodyPr/>
        <a:lstStyle/>
        <a:p>
          <a:endParaRPr lang="fi-FI"/>
        </a:p>
      </dgm:t>
    </dgm:pt>
    <dgm:pt modelId="{D2F28C89-F639-4966-B79B-A2F4CAEAE5F4}" type="pres">
      <dgm:prSet presAssocID="{CB610DDB-5288-484C-8123-89A7A544F8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EAC02D-3AB5-4F26-933D-7A9604BF10D3}" type="pres">
      <dgm:prSet presAssocID="{DD4E7716-F65D-4E0C-860A-226F7F26DA6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1D4243-49B9-4B85-9C1D-1B09B58AC374}" type="pres">
      <dgm:prSet presAssocID="{9D334A56-F0FE-4901-9429-C23C3A399892}" presName="space" presStyleCnt="0"/>
      <dgm:spPr/>
    </dgm:pt>
    <dgm:pt modelId="{E60C36FD-248D-484D-8E33-1ACB22D8F7A4}" type="pres">
      <dgm:prSet presAssocID="{8C8B7FD9-AE54-4EE8-8E5E-7302979CC98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FDF094-4D97-4A70-A4E4-D83320BCAB60}" type="pres">
      <dgm:prSet presAssocID="{6FE8B16C-682C-4F07-9E20-308624F43BB6}" presName="space" presStyleCnt="0"/>
      <dgm:spPr/>
    </dgm:pt>
    <dgm:pt modelId="{A794864B-491F-4CF9-8F4E-7901413832F6}" type="pres">
      <dgm:prSet presAssocID="{5844F1B0-3AF6-4E20-B6F5-7E56950E4A4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274448-54C2-4F6E-A6DC-8657704013FA}" type="pres">
      <dgm:prSet presAssocID="{4800A6D1-066C-472C-8AA0-543A77AD3D84}" presName="space" presStyleCnt="0"/>
      <dgm:spPr/>
    </dgm:pt>
    <dgm:pt modelId="{166F5394-BFF1-4BD0-A1C9-73AC77970753}" type="pres">
      <dgm:prSet presAssocID="{686E1537-83AA-405B-9363-C1535A90DE3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3034D99-C321-4692-BC22-A5A26824D78F}" type="presOf" srcId="{DD4E7716-F65D-4E0C-860A-226F7F26DA62}" destId="{C4EAC02D-3AB5-4F26-933D-7A9604BF10D3}" srcOrd="0" destOrd="0" presId="urn:microsoft.com/office/officeart/2005/8/layout/venn3"/>
    <dgm:cxn modelId="{E55A86E0-F176-4B51-B83B-7D431C15CB18}" srcId="{CB610DDB-5288-484C-8123-89A7A544F8F8}" destId="{8C8B7FD9-AE54-4EE8-8E5E-7302979CC989}" srcOrd="1" destOrd="0" parTransId="{51DF0A47-7CD6-4EEF-B78D-CA4CCAC8A257}" sibTransId="{6FE8B16C-682C-4F07-9E20-308624F43BB6}"/>
    <dgm:cxn modelId="{2ACB633C-9281-455C-BCA5-F1B7187EBC44}" type="presOf" srcId="{8C8B7FD9-AE54-4EE8-8E5E-7302979CC989}" destId="{E60C36FD-248D-484D-8E33-1ACB22D8F7A4}" srcOrd="0" destOrd="0" presId="urn:microsoft.com/office/officeart/2005/8/layout/venn3"/>
    <dgm:cxn modelId="{FEAB9C2F-7358-4475-B1AE-61B9350702AD}" type="presOf" srcId="{CB610DDB-5288-484C-8123-89A7A544F8F8}" destId="{D2F28C89-F639-4966-B79B-A2F4CAEAE5F4}" srcOrd="0" destOrd="0" presId="urn:microsoft.com/office/officeart/2005/8/layout/venn3"/>
    <dgm:cxn modelId="{10207783-8960-45CC-BDAF-8465FCB1BEB5}" srcId="{CB610DDB-5288-484C-8123-89A7A544F8F8}" destId="{5844F1B0-3AF6-4E20-B6F5-7E56950E4A4E}" srcOrd="2" destOrd="0" parTransId="{16FEEBC2-7B8F-4DE3-829D-904423D701A9}" sibTransId="{4800A6D1-066C-472C-8AA0-543A77AD3D84}"/>
    <dgm:cxn modelId="{3E56621E-8140-44C1-BE0B-6DC72DF18211}" type="presOf" srcId="{686E1537-83AA-405B-9363-C1535A90DE3A}" destId="{166F5394-BFF1-4BD0-A1C9-73AC77970753}" srcOrd="0" destOrd="0" presId="urn:microsoft.com/office/officeart/2005/8/layout/venn3"/>
    <dgm:cxn modelId="{DFAF7F2A-24BC-4D3A-BA00-317D095D1159}" type="presOf" srcId="{5844F1B0-3AF6-4E20-B6F5-7E56950E4A4E}" destId="{A794864B-491F-4CF9-8F4E-7901413832F6}" srcOrd="0" destOrd="0" presId="urn:microsoft.com/office/officeart/2005/8/layout/venn3"/>
    <dgm:cxn modelId="{72CDFB2E-489C-49EC-A0AF-F709A96321BB}" srcId="{CB610DDB-5288-484C-8123-89A7A544F8F8}" destId="{DD4E7716-F65D-4E0C-860A-226F7F26DA62}" srcOrd="0" destOrd="0" parTransId="{C4DF4224-A204-485E-BAE2-B4354397C1E3}" sibTransId="{9D334A56-F0FE-4901-9429-C23C3A399892}"/>
    <dgm:cxn modelId="{EA34E996-704F-490A-B4A4-2FEB52447CA7}" srcId="{CB610DDB-5288-484C-8123-89A7A544F8F8}" destId="{686E1537-83AA-405B-9363-C1535A90DE3A}" srcOrd="3" destOrd="0" parTransId="{7D1F54AF-48EB-4D4C-8876-146B6F264213}" sibTransId="{892488E0-AF85-480F-B137-60C2C4AF7830}"/>
    <dgm:cxn modelId="{EC6DBEA5-B371-4A60-9C3E-54500C5019B9}" type="presParOf" srcId="{D2F28C89-F639-4966-B79B-A2F4CAEAE5F4}" destId="{C4EAC02D-3AB5-4F26-933D-7A9604BF10D3}" srcOrd="0" destOrd="0" presId="urn:microsoft.com/office/officeart/2005/8/layout/venn3"/>
    <dgm:cxn modelId="{F2511B19-9351-4521-B792-B93D419F5D5F}" type="presParOf" srcId="{D2F28C89-F639-4966-B79B-A2F4CAEAE5F4}" destId="{601D4243-49B9-4B85-9C1D-1B09B58AC374}" srcOrd="1" destOrd="0" presId="urn:microsoft.com/office/officeart/2005/8/layout/venn3"/>
    <dgm:cxn modelId="{12B99CB2-AD33-4150-A542-1EB2B9AB9711}" type="presParOf" srcId="{D2F28C89-F639-4966-B79B-A2F4CAEAE5F4}" destId="{E60C36FD-248D-484D-8E33-1ACB22D8F7A4}" srcOrd="2" destOrd="0" presId="urn:microsoft.com/office/officeart/2005/8/layout/venn3"/>
    <dgm:cxn modelId="{A4C325B8-2C75-4D26-8482-9F548940B6B2}" type="presParOf" srcId="{D2F28C89-F639-4966-B79B-A2F4CAEAE5F4}" destId="{A9FDF094-4D97-4A70-A4E4-D83320BCAB60}" srcOrd="3" destOrd="0" presId="urn:microsoft.com/office/officeart/2005/8/layout/venn3"/>
    <dgm:cxn modelId="{F0ABF042-2AD1-4630-8DE1-63B43F0145D2}" type="presParOf" srcId="{D2F28C89-F639-4966-B79B-A2F4CAEAE5F4}" destId="{A794864B-491F-4CF9-8F4E-7901413832F6}" srcOrd="4" destOrd="0" presId="urn:microsoft.com/office/officeart/2005/8/layout/venn3"/>
    <dgm:cxn modelId="{D4597169-2ADD-4F4E-B9B6-7022C41AAD72}" type="presParOf" srcId="{D2F28C89-F639-4966-B79B-A2F4CAEAE5F4}" destId="{A7274448-54C2-4F6E-A6DC-8657704013FA}" srcOrd="5" destOrd="0" presId="urn:microsoft.com/office/officeart/2005/8/layout/venn3"/>
    <dgm:cxn modelId="{A2D29D92-9A23-4C45-9ABD-7CE6D1F1204D}" type="presParOf" srcId="{D2F28C89-F639-4966-B79B-A2F4CAEAE5F4}" destId="{166F5394-BFF1-4BD0-A1C9-73AC7797075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AC02D-3AB5-4F26-933D-7A9604BF10D3}">
      <dsp:nvSpPr>
        <dsp:cNvPr id="0" name=""/>
        <dsp:cNvSpPr/>
      </dsp:nvSpPr>
      <dsp:spPr>
        <a:xfrm>
          <a:off x="1785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Tietokone</a:t>
          </a:r>
          <a:endParaRPr lang="fi-FI" sz="1600" kern="1200" dirty="0"/>
        </a:p>
      </dsp:txBody>
      <dsp:txXfrm>
        <a:off x="1785" y="1136054"/>
        <a:ext cx="1791890" cy="1791890"/>
      </dsp:txXfrm>
    </dsp:sp>
    <dsp:sp modelId="{E60C36FD-248D-484D-8E33-1ACB22D8F7A4}">
      <dsp:nvSpPr>
        <dsp:cNvPr id="0" name=""/>
        <dsp:cNvSpPr/>
      </dsp:nvSpPr>
      <dsp:spPr>
        <a:xfrm>
          <a:off x="1435298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Kannettava tietokone</a:t>
          </a:r>
          <a:endParaRPr lang="fi-FI" sz="1600" kern="1200" dirty="0"/>
        </a:p>
      </dsp:txBody>
      <dsp:txXfrm>
        <a:off x="1435298" y="1136054"/>
        <a:ext cx="1791890" cy="1791890"/>
      </dsp:txXfrm>
    </dsp:sp>
    <dsp:sp modelId="{A794864B-491F-4CF9-8F4E-7901413832F6}">
      <dsp:nvSpPr>
        <dsp:cNvPr id="0" name=""/>
        <dsp:cNvSpPr/>
      </dsp:nvSpPr>
      <dsp:spPr>
        <a:xfrm>
          <a:off x="2868810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/>
            <a:t>Tablet-</a:t>
          </a:r>
          <a:r>
            <a:rPr lang="fi-FI" sz="1600" kern="1200" dirty="0" smtClean="0"/>
            <a:t/>
          </a:r>
          <a:br>
            <a:rPr lang="fi-FI" sz="1600" kern="1200" dirty="0" smtClean="0"/>
          </a:br>
          <a:r>
            <a:rPr lang="fi-FI" sz="1600" kern="1200" dirty="0" smtClean="0"/>
            <a:t>tietokone</a:t>
          </a:r>
          <a:endParaRPr lang="fi-FI" sz="1600" kern="1200" dirty="0"/>
        </a:p>
      </dsp:txBody>
      <dsp:txXfrm>
        <a:off x="2868810" y="1136054"/>
        <a:ext cx="1791890" cy="1791890"/>
      </dsp:txXfrm>
    </dsp:sp>
    <dsp:sp modelId="{166F5394-BFF1-4BD0-A1C9-73AC77970753}">
      <dsp:nvSpPr>
        <dsp:cNvPr id="0" name=""/>
        <dsp:cNvSpPr/>
      </dsp:nvSpPr>
      <dsp:spPr>
        <a:xfrm>
          <a:off x="4302323" y="1136054"/>
          <a:ext cx="1791890" cy="1791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14" tIns="20320" rIns="986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Puhelin</a:t>
          </a:r>
          <a:endParaRPr lang="fi-FI" sz="1600" kern="1200" dirty="0"/>
        </a:p>
      </dsp:txBody>
      <dsp:txXfrm>
        <a:off x="4302323" y="1136054"/>
        <a:ext cx="1791890" cy="179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0325-FABF-4589-80DF-FA20F94D766D}" type="datetimeFigureOut">
              <a:rPr lang="fi-FI" smtClean="0"/>
              <a:pPr/>
              <a:t>19.11.2012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F2E5-C622-49A2-AE9D-1159FB2397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6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62971-F71A-4AD7-BFA6-7FBAA67A817B}" type="slidenum">
              <a:rPr lang="fi-FI" smtClean="0">
                <a:cs typeface="Arial" pitchFamily="34" charset="0"/>
              </a:rPr>
              <a:pPr/>
              <a:t>20</a:t>
            </a:fld>
            <a:endParaRPr lang="fi-FI" smtClean="0"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2"/>
            <a:ext cx="5486727" cy="4111437"/>
          </a:xfrm>
          <a:noFill/>
          <a:ln/>
        </p:spPr>
        <p:txBody>
          <a:bodyPr lIns="90000" tIns="46800" rIns="90000" bIns="46800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CC6-FE79-4DF2-9E51-11EEF6B8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0920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861A-2981-450A-B442-0BCBB809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9371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962775" y="1138238"/>
            <a:ext cx="1912938" cy="45608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20788" y="1138238"/>
            <a:ext cx="5589587" cy="45608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DD76-015C-4AF6-B8D3-1A467738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56821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fi-FI"/>
              <a:pPr/>
              <a:t>19.11.2012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7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B275-B192-4B21-8840-A988C9FC0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037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2DEF8-089C-4D81-9CCC-C7361C27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4289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20788" y="1738313"/>
            <a:ext cx="37512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24450" y="1738313"/>
            <a:ext cx="37512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3C68-C9F3-4A2A-8D00-73FD1276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6537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DF11-93C4-4DB9-93C5-D8CC7C29E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0553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94C8-BFA9-4796-AD4E-4ACC2867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9334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14E4-11AD-4A80-B420-C45C9F06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3418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93D4-9100-4066-9D39-706361BD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5183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>
              <a:sym typeface="Arial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B64B-7931-416A-BA48-9F522FB69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7908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22375" y="1138238"/>
            <a:ext cx="72929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0788" y="1738313"/>
            <a:ext cx="76549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91413" y="6245225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84A51AE9-096B-4858-8B61-F0432EF39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9688" indent="-39688" algn="l" rtl="0" eaLnBrk="0" fontAlgn="base" hangingPunct="0">
        <a:spcBef>
          <a:spcPts val="4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-929KnykEag" TargetMode="External"/><Relationship Id="rId4" Type="http://schemas.openxmlformats.org/officeDocument/2006/relationships/hyperlink" Target="https://www.youtube.com/watch?feature=player_detailpage&amp;v=J04QRH53PX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14uPJNDr2Q&amp;feature=player_detail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H9-I2gUArE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mailto:HENRY.PAANANEN@JAO.FI" TargetMode="External"/><Relationship Id="rId5" Type="http://schemas.openxmlformats.org/officeDocument/2006/relationships/hyperlink" Target="mailto:HANNA.FRILANDER@JAO.FI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S9nNZ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3079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1222375" y="1138238"/>
            <a:ext cx="7264400" cy="1016000"/>
          </a:xfrm>
        </p:spPr>
        <p:txBody>
          <a:bodyPr rIns="132080"/>
          <a:lstStyle/>
          <a:p>
            <a:pPr indent="0" algn="ctr" eaLnBrk="1" hangingPunct="1"/>
            <a:r>
              <a:rPr lang="en-US" dirty="0" err="1" smtClean="0"/>
              <a:t>Oppimisympäristöt</a:t>
            </a:r>
            <a:r>
              <a:rPr lang="en-US" dirty="0" smtClean="0"/>
              <a:t> </a:t>
            </a:r>
            <a:r>
              <a:rPr lang="en-US" dirty="0" err="1" smtClean="0"/>
              <a:t>tänään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huomenna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20.-21.11.2012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2917825"/>
            <a:ext cx="7658100" cy="2781300"/>
          </a:xfrm>
        </p:spPr>
        <p:txBody>
          <a:bodyPr rIns="132080"/>
          <a:lstStyle/>
          <a:p>
            <a:pPr marL="382588" indent="-342900" algn="ctr" eaLnBrk="1" hangingPunct="1"/>
            <a:r>
              <a:rPr lang="en-US" dirty="0" err="1" smtClean="0"/>
              <a:t>Pulpetista</a:t>
            </a:r>
            <a:r>
              <a:rPr lang="en-US" dirty="0" smtClean="0"/>
              <a:t> </a:t>
            </a:r>
            <a:r>
              <a:rPr lang="en-US" dirty="0" err="1" smtClean="0"/>
              <a:t>tabletille</a:t>
            </a:r>
            <a:r>
              <a:rPr lang="en-US" dirty="0" smtClean="0"/>
              <a:t> –</a:t>
            </a:r>
            <a:r>
              <a:rPr lang="en-US" dirty="0" err="1" smtClean="0"/>
              <a:t>hankkeen</a:t>
            </a:r>
            <a:r>
              <a:rPr lang="en-US" dirty="0" smtClean="0"/>
              <a:t> </a:t>
            </a:r>
            <a:r>
              <a:rPr lang="en-US" dirty="0" err="1" smtClean="0"/>
              <a:t>kokemuksia</a:t>
            </a:r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r>
              <a:rPr lang="en-US" dirty="0" smtClean="0"/>
              <a:t>Henry Paananen</a:t>
            </a:r>
          </a:p>
          <a:p>
            <a:pPr marL="382588" indent="-342900" algn="ctr" eaLnBrk="1" hangingPunct="1"/>
            <a:r>
              <a:rPr lang="en-US" dirty="0" smtClean="0"/>
              <a:t>Hanna </a:t>
            </a:r>
            <a:r>
              <a:rPr lang="en-US" dirty="0" err="1" smtClean="0"/>
              <a:t>Frilander</a:t>
            </a:r>
            <a:endParaRPr lang="en-US" dirty="0" smtClean="0"/>
          </a:p>
          <a:p>
            <a:pPr marL="382588" indent="-342900" algn="ctr" eaLnBrk="1" hangingPunct="1"/>
            <a:r>
              <a:rPr lang="en-US" dirty="0" err="1" smtClean="0"/>
              <a:t>Jussi</a:t>
            </a:r>
            <a:r>
              <a:rPr lang="en-US" dirty="0" smtClean="0"/>
              <a:t> </a:t>
            </a:r>
            <a:r>
              <a:rPr lang="en-US" dirty="0" err="1" smtClean="0"/>
              <a:t>Torppa</a:t>
            </a:r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  <a:p>
            <a:pPr marL="382588" indent="-342900" algn="ctr" eaLnBrk="1" hangingPunct="1"/>
            <a:endParaRPr lang="en-US" dirty="0" smtClean="0"/>
          </a:p>
        </p:txBody>
      </p:sp>
      <p:sp>
        <p:nvSpPr>
          <p:cNvPr id="3077" name="Rectangle 6"/>
          <p:cNvSpPr>
            <a:spLocks/>
          </p:cNvSpPr>
          <p:nvPr/>
        </p:nvSpPr>
        <p:spPr bwMode="auto">
          <a:xfrm>
            <a:off x="7670800" y="6362700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413"/>
              </a:spcBef>
            </a:pPr>
            <a:r>
              <a:rPr lang="en-US" sz="1200">
                <a:solidFill>
                  <a:schemeClr val="tx1"/>
                </a:solidFill>
                <a:cs typeface="Arial" charset="0"/>
              </a:rPr>
              <a:t>Henry Paananen</a:t>
            </a:r>
          </a:p>
          <a:p>
            <a:pPr marL="382588" indent="-342900"/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078" name="Picture 8" descr="H:\Virtuaaliohjauksen askeleet\Uusi kuv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80088"/>
            <a:ext cx="7620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Esimerkki: Etähaastattelu </a:t>
            </a:r>
            <a:r>
              <a:rPr lang="fi-FI" dirty="0" err="1" smtClean="0"/>
              <a:t>mobiili</a:t>
            </a:r>
            <a:r>
              <a:rPr lang="fi-FI" dirty="0" smtClean="0"/>
              <a:t> Connectin avulla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Kurssin tavoitteena oli selvittää yrityksen Liikeideaa sekä markkinoinnin </a:t>
            </a:r>
            <a:r>
              <a:rPr lang="fi-FI" dirty="0" smtClean="0"/>
              <a:t>muotoja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edagogisena </a:t>
            </a:r>
            <a:r>
              <a:rPr lang="fi-FI" dirty="0"/>
              <a:t>tavoitteena oli oppilaiden mobilisointi pois </a:t>
            </a:r>
            <a:r>
              <a:rPr lang="fi-FI" dirty="0" smtClean="0"/>
              <a:t>luokkahuoneesta, sekä teorian linkittäminen käytäntöön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Ennen haastattelut tehty oppilasryhminä yrityksiin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Nyt kaksi opiskelijaa </a:t>
            </a:r>
            <a:r>
              <a:rPr lang="fi-FI" dirty="0"/>
              <a:t>lähti yritykseen haastattelemaan asiantuntijaa, ja asiantuntijahaastattelu saatiin suorana lähetyksenä </a:t>
            </a:r>
            <a:r>
              <a:rPr lang="fi-FI" dirty="0" err="1" smtClean="0"/>
              <a:t>mobiili</a:t>
            </a:r>
            <a:r>
              <a:rPr lang="fi-FI" dirty="0" smtClean="0"/>
              <a:t> Connectia </a:t>
            </a:r>
            <a:r>
              <a:rPr lang="fi-FI" dirty="0"/>
              <a:t>käyttäen luokkahuoneeseen muulle luokalle </a:t>
            </a:r>
            <a:r>
              <a:rPr lang="fi-FI" dirty="0" smtClean="0"/>
              <a:t>nähtäväksi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463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Oppilaat suunnittelivat ja toteuttivat ryhmissä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1259632" y="1988840"/>
            <a:ext cx="7654925" cy="39608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Ryhmät toteuttivat haastattelukysymykset teoriaan nojaten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Opiskelijat tutustuivat etukäteen </a:t>
            </a:r>
            <a:r>
              <a:rPr lang="fi-FI" dirty="0" err="1"/>
              <a:t>iPadin</a:t>
            </a:r>
            <a:r>
              <a:rPr lang="fi-FI" dirty="0"/>
              <a:t> videokameraan ja kokeilivat kuvaamista </a:t>
            </a:r>
            <a:r>
              <a:rPr lang="fi-FI" dirty="0" err="1"/>
              <a:t>iPadin</a:t>
            </a:r>
            <a:r>
              <a:rPr lang="fi-FI" dirty="0"/>
              <a:t> avulla (äänen ja kuvan taltiointi</a:t>
            </a:r>
            <a:r>
              <a:rPr lang="fi-FI" dirty="0" smtClean="0"/>
              <a:t>)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Opiskelijat valitsivat keskuudestaan haastattelijat, jotka vierailivat sovittuna ajankohtana kahdessa etukäteen sovitussa yrityksessä toteuttaen haastattelun itsenäisesti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Muu luokka osallistui haastatteluun </a:t>
            </a:r>
            <a:r>
              <a:rPr lang="fi-FI" dirty="0" err="1" smtClean="0"/>
              <a:t>etänä</a:t>
            </a:r>
            <a:r>
              <a:rPr lang="fi-FI" dirty="0" smtClean="0"/>
              <a:t> ja esitti kysymyksiä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1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Toteutus – mahdollisimman simppeliä, 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 smtClean="0"/>
              <a:t>Etäyhteys toteutettiin 3G -yhteydellä varustetulla </a:t>
            </a:r>
            <a:r>
              <a:rPr lang="fi-FI" dirty="0" err="1" smtClean="0"/>
              <a:t>iPadilla</a:t>
            </a:r>
            <a:r>
              <a:rPr lang="fi-FI" dirty="0" smtClean="0"/>
              <a:t> ja Adobe Connect </a:t>
            </a:r>
            <a:r>
              <a:rPr lang="fi-FI" dirty="0" err="1" smtClean="0"/>
              <a:t>mobiiliversiolla</a:t>
            </a:r>
            <a:r>
              <a:rPr lang="fi-FI" dirty="0" smtClean="0"/>
              <a:t> (</a:t>
            </a:r>
            <a:r>
              <a:rPr lang="fi-FI" dirty="0" err="1" smtClean="0"/>
              <a:t>App</a:t>
            </a:r>
            <a:r>
              <a:rPr lang="fi-FI" dirty="0" smtClean="0"/>
              <a:t> </a:t>
            </a:r>
            <a:r>
              <a:rPr lang="fi-FI" dirty="0" err="1" smtClean="0"/>
              <a:t>store</a:t>
            </a:r>
            <a:r>
              <a:rPr lang="fi-FI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 smtClean="0"/>
              <a:t>Luokassa perusvälineistön (tietokone, verkkoyhteys, videotykki) lisäksi hyvä pöytämikrofoni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 smtClean="0"/>
              <a:t>Haastattelussa ja videoinnissa käytössä 2x </a:t>
            </a:r>
            <a:r>
              <a:rPr lang="fi-FI" dirty="0" err="1" smtClean="0"/>
              <a:t>iPad</a:t>
            </a:r>
            <a:r>
              <a:rPr lang="fi-FI" dirty="0" smtClean="0"/>
              <a:t>, ei lisälaitteita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i-FI" dirty="0"/>
              <a:t>Haastattelu </a:t>
            </a:r>
            <a:r>
              <a:rPr lang="fi-FI" dirty="0" smtClean="0"/>
              <a:t>nauhoitettiin </a:t>
            </a:r>
            <a:r>
              <a:rPr lang="fi-FI" dirty="0"/>
              <a:t>Connect-ohjelmalla ja näytettiin myöhemmin toisille ryhmille </a:t>
            </a:r>
            <a:r>
              <a:rPr lang="fi-FI" dirty="0" smtClean="0"/>
              <a:t>taltiointina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147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Onnistumiset ja haasteet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Teoria ja käytäntö nivoutuivat yhteen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Tuli testattua uusi, aikaresursseja säästävä ja sitä kautta myös yrityksiä ilahduttava malli etähaastatteluun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Monipuolisti opetusta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Oppilaat saivat kokemuksen etähaastatteluun osallistumisesta (työelämän välineet ja toimintatavat)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Tilanteen asettelu, pedagogiikan miettiminen ja tekninen testaaminen olennaista onnistumisen kannalta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Riittävällä nopeudella toimivan verkkoyhteyden mahdollistaminen tärkeintä, mm. yritysten palomuurit voivat olla esteenä – etukäteisvalmistelut tärkeä juttu!</a:t>
            </a:r>
          </a:p>
          <a:p>
            <a:pPr>
              <a:buFontTx/>
              <a:buChar char="•"/>
            </a:pP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00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Esimerkki: Oppilastyö videona (perinteisen tekstin sijaan)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1844824"/>
            <a:ext cx="7654925" cy="39608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Tässä esimerkissä näytetään, kuinka perinteinen teksti muotoutuu </a:t>
            </a:r>
            <a:r>
              <a:rPr lang="fi-FI" dirty="0" err="1" smtClean="0"/>
              <a:t>monimediaisiksi</a:t>
            </a:r>
            <a:r>
              <a:rPr lang="fi-FI" dirty="0" smtClean="0"/>
              <a:t> oppimistehtäviksi oppilaiden kätevissä käsissä:</a:t>
            </a:r>
          </a:p>
          <a:p>
            <a:pPr marL="0" indent="0"/>
            <a:endParaRPr lang="fi-FI" dirty="0" smtClean="0"/>
          </a:p>
          <a:p>
            <a:pPr marL="0" indent="0"/>
            <a:r>
              <a:rPr lang="fi-FI" dirty="0" err="1" smtClean="0"/>
              <a:t>Bathdreams</a:t>
            </a:r>
            <a:r>
              <a:rPr lang="fi-FI" dirty="0" smtClean="0"/>
              <a:t> NY (yrittäjyyden kurssi):</a:t>
            </a:r>
            <a:endParaRPr lang="fi-FI" dirty="0"/>
          </a:p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www.youtube.com/watch?v=r14uPJNDr2Q&amp;feature=player_detailpage</a:t>
            </a:r>
            <a:endParaRPr lang="fi-FI" dirty="0" smtClean="0"/>
          </a:p>
          <a:p>
            <a:endParaRPr lang="fi-FI" dirty="0" smtClean="0">
              <a:hlinkClick r:id="rId3"/>
            </a:endParaRPr>
          </a:p>
          <a:p>
            <a:pPr marL="0" indent="0"/>
            <a:r>
              <a:rPr lang="fi-FI" dirty="0" smtClean="0"/>
              <a:t>Suojaporttihälytykseen reagointi:</a:t>
            </a:r>
            <a:endParaRPr lang="fi-FI" dirty="0"/>
          </a:p>
          <a:p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://www.youtube.com/watch?feature=player_detailpage&amp;v=-</a:t>
            </a:r>
            <a:r>
              <a:rPr lang="fi-FI" dirty="0" smtClean="0">
                <a:hlinkClick r:id="rId3"/>
              </a:rPr>
              <a:t>929KnykEag</a:t>
            </a:r>
            <a:endParaRPr lang="fi-FI" dirty="0" smtClean="0"/>
          </a:p>
          <a:p>
            <a:pPr marL="0" indent="0"/>
            <a:endParaRPr lang="fi-FI" dirty="0" smtClean="0"/>
          </a:p>
          <a:p>
            <a:pPr marL="0" indent="0"/>
            <a:r>
              <a:rPr lang="fi-FI" dirty="0" smtClean="0"/>
              <a:t>Hyvä asiakaspalvelija:</a:t>
            </a:r>
            <a:endParaRPr lang="fi-FI" dirty="0"/>
          </a:p>
          <a:p>
            <a:r>
              <a:rPr lang="fi-FI" dirty="0">
                <a:hlinkClick r:id="rId4"/>
              </a:rPr>
              <a:t>https://www.youtube.com/watch?feature=player_detailpage&amp;v=J04QRH53PXI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33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Alkujärjestelyt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0788" y="1738313"/>
            <a:ext cx="6303540" cy="2554783"/>
          </a:xfrm>
        </p:spPr>
        <p:txBody>
          <a:bodyPr/>
          <a:lstStyle/>
          <a:p>
            <a:r>
              <a:rPr lang="fi-FI" dirty="0" smtClean="0"/>
              <a:t>Sopivien ohjelmien hakeminen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 smtClean="0"/>
              <a:t>Listojen selaaminen ja kokeilut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 smtClean="0"/>
              <a:t>Tiedon ulos saanti</a:t>
            </a:r>
            <a:r>
              <a:rPr lang="fi-FI" sz="1600" dirty="0"/>
              <a:t>	</a:t>
            </a:r>
            <a:r>
              <a:rPr lang="fi-FI" sz="1600" dirty="0" smtClean="0"/>
              <a:t>ja jatko hyödyntäminen</a:t>
            </a:r>
            <a:r>
              <a:rPr lang="fi-FI" sz="1800" dirty="0" smtClean="0"/>
              <a:t>	</a:t>
            </a:r>
            <a:r>
              <a:rPr lang="fi-FI" dirty="0" smtClean="0"/>
              <a:t>	</a:t>
            </a:r>
          </a:p>
          <a:p>
            <a:r>
              <a:rPr lang="fi-FI" dirty="0" smtClean="0"/>
              <a:t>Kiinnostuneiden opettajien hakeminen ja koulutus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 err="1" smtClean="0"/>
              <a:t>Blogien</a:t>
            </a:r>
            <a:r>
              <a:rPr lang="fi-FI" sz="1600" dirty="0" smtClean="0"/>
              <a:t> teko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 err="1" smtClean="0"/>
              <a:t>Mobiiliyhteys</a:t>
            </a:r>
            <a:endParaRPr lang="fi-FI" sz="1600" dirty="0" smtClean="0"/>
          </a:p>
          <a:p>
            <a:pPr marL="977900" lvl="1">
              <a:buFont typeface="Arial" pitchFamily="34" charset="0"/>
              <a:buChar char="•"/>
            </a:pPr>
            <a:r>
              <a:rPr lang="fi-FI" sz="1600" dirty="0" smtClean="0"/>
              <a:t>Eri tunnukset ja palvelut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16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9224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fi-FI" dirty="0" smtClean="0"/>
              <a:t>Koulun ympäristö</a:t>
            </a:r>
            <a:r>
              <a:rPr lang="fi-FI" dirty="0"/>
              <a:t/>
            </a:r>
            <a:br>
              <a:rPr lang="fi-FI" dirty="0"/>
            </a:br>
            <a:endParaRPr lang="en-US" dirty="0" smtClean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220789" y="1738313"/>
            <a:ext cx="5439444" cy="197871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Koulun langattoman verkon </a:t>
            </a:r>
            <a:r>
              <a:rPr lang="fi-FI" dirty="0" smtClean="0"/>
              <a:t>laajentaminen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Apple TV langattomassa verkossa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Apple TV:n kuva ja ääni luokan älytauluihin ja tykkiin</a:t>
            </a:r>
            <a:endParaRPr lang="en-US" dirty="0"/>
          </a:p>
        </p:txBody>
      </p:sp>
      <p:sp>
        <p:nvSpPr>
          <p:cNvPr id="9221" name="Rectangle 6"/>
          <p:cNvSpPr>
            <a:spLocks/>
          </p:cNvSpPr>
          <p:nvPr/>
        </p:nvSpPr>
        <p:spPr bwMode="auto">
          <a:xfrm>
            <a:off x="7670800" y="6362700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413"/>
              </a:spcBef>
            </a:pPr>
            <a:r>
              <a:rPr lang="en-US" sz="1200">
                <a:solidFill>
                  <a:schemeClr val="tx1"/>
                </a:solidFill>
                <a:cs typeface="Arial" charset="0"/>
              </a:rPr>
              <a:t>Henry Paananen</a:t>
            </a:r>
          </a:p>
          <a:p>
            <a:pPr marL="382588" indent="-342900"/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220789" y="1988839"/>
            <a:ext cx="3567236" cy="3710285"/>
          </a:xfrm>
        </p:spPr>
        <p:txBody>
          <a:bodyPr/>
          <a:lstStyle/>
          <a:p>
            <a:r>
              <a:rPr lang="fi-FI" dirty="0" err="1" smtClean="0"/>
              <a:t>Leban</a:t>
            </a:r>
            <a:r>
              <a:rPr lang="fi-FI" dirty="0" smtClean="0"/>
              <a:t> synkronointi-</a:t>
            </a:r>
            <a:br>
              <a:rPr lang="fi-FI" dirty="0" smtClean="0"/>
            </a:br>
            <a:r>
              <a:rPr lang="fi-FI" dirty="0" smtClean="0"/>
              <a:t>laukku</a:t>
            </a:r>
          </a:p>
          <a:p>
            <a:pPr lvl="1"/>
            <a:r>
              <a:rPr lang="fi-FI" dirty="0" smtClean="0"/>
              <a:t>Varusteluna</a:t>
            </a:r>
          </a:p>
          <a:p>
            <a:pPr lvl="1"/>
            <a:r>
              <a:rPr lang="fi-FI" dirty="0" smtClean="0"/>
              <a:t>WLAN –tukiasema</a:t>
            </a:r>
          </a:p>
          <a:p>
            <a:pPr lvl="1"/>
            <a:r>
              <a:rPr lang="fi-FI" dirty="0" err="1" smtClean="0"/>
              <a:t>AppleTV</a:t>
            </a:r>
            <a:endParaRPr lang="fi-FI" dirty="0" smtClean="0"/>
          </a:p>
          <a:p>
            <a:pPr lvl="1"/>
            <a:r>
              <a:rPr lang="fi-FI" dirty="0" smtClean="0"/>
              <a:t>16 kpl </a:t>
            </a:r>
            <a:r>
              <a:rPr lang="fi-FI" dirty="0" err="1" smtClean="0"/>
              <a:t>iPad</a:t>
            </a:r>
            <a:endParaRPr lang="fi-FI" dirty="0" smtClean="0"/>
          </a:p>
          <a:p>
            <a:pPr lvl="1"/>
            <a:r>
              <a:rPr lang="fi-FI" dirty="0" err="1" smtClean="0"/>
              <a:t>Macbook</a:t>
            </a:r>
            <a:r>
              <a:rPr lang="fi-FI" dirty="0" smtClean="0"/>
              <a:t> Air</a:t>
            </a:r>
          </a:p>
          <a:p>
            <a:pPr lvl="1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764703"/>
            <a:ext cx="4186808" cy="1152129"/>
          </a:xfrm>
        </p:spPr>
        <p:txBody>
          <a:bodyPr>
            <a:normAutofit/>
          </a:bodyPr>
          <a:lstStyle/>
          <a:p>
            <a:r>
              <a:rPr lang="fi-FI" dirty="0" smtClean="0"/>
              <a:t>Hallinnointi</a:t>
            </a:r>
            <a:r>
              <a:rPr lang="fi-FI" dirty="0" smtClean="0"/>
              <a:t> / </a:t>
            </a:r>
            <a:r>
              <a:rPr lang="fi-FI" dirty="0" smtClean="0"/>
              <a:t>Apple </a:t>
            </a:r>
            <a:r>
              <a:rPr lang="fi-FI" dirty="0" err="1" smtClean="0"/>
              <a:t>Configurator</a:t>
            </a:r>
            <a:endParaRPr lang="fi-FI" strike="sngStrike" dirty="0"/>
          </a:p>
        </p:txBody>
      </p:sp>
      <p:pic>
        <p:nvPicPr>
          <p:cNvPr id="1026" name="Picture 2" descr="H:\Pulpetista tabletille\leba notesy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51388" y="1841403"/>
            <a:ext cx="5157191" cy="38678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2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Käytössä huomattu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0789" y="1738313"/>
            <a:ext cx="5079404" cy="291482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Käyttäjän vaihto lennosta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/>
              <a:t>Kuka vastaa ulos </a:t>
            </a:r>
            <a:r>
              <a:rPr lang="fi-FI" sz="1600" dirty="0" smtClean="0"/>
              <a:t>kirjautumisista</a:t>
            </a:r>
          </a:p>
          <a:p>
            <a:pPr marL="977900" lvl="1">
              <a:buFont typeface="Arial" pitchFamily="34" charset="0"/>
              <a:buChar char="•"/>
            </a:pPr>
            <a:r>
              <a:rPr lang="fi-FI" sz="1600" dirty="0"/>
              <a:t>Keskeneräiset </a:t>
            </a:r>
            <a:r>
              <a:rPr lang="fi-FI" sz="1600" dirty="0" smtClean="0"/>
              <a:t>työt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Milloin tyhjennetään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Oppilaiden omat </a:t>
            </a:r>
            <a:r>
              <a:rPr lang="fi-FI" dirty="0" err="1" smtClean="0"/>
              <a:t>iTunes</a:t>
            </a:r>
            <a:r>
              <a:rPr lang="fi-FI" dirty="0" smtClean="0"/>
              <a:t> tunnukset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Heinin </a:t>
            </a:r>
            <a:r>
              <a:rPr lang="fi-FI" dirty="0" smtClean="0"/>
              <a:t>kokemukset:</a:t>
            </a:r>
          </a:p>
          <a:p>
            <a:pPr marL="285750" indent="-285750"/>
            <a:r>
              <a:rPr lang="fi-FI" dirty="0" smtClean="0"/>
              <a:t>	</a:t>
            </a:r>
            <a:r>
              <a:rPr lang="fi-FI" dirty="0" smtClean="0">
                <a:hlinkClick r:id="rId2"/>
              </a:rPr>
              <a:t>http</a:t>
            </a:r>
            <a:r>
              <a:rPr lang="fi-FI" dirty="0" smtClean="0">
                <a:hlinkClick r:id="rId2"/>
              </a:rPr>
              <a:t>://youtu.be/H9-I2gUArEM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endParaRPr lang="fi-FI" dirty="0" smtClean="0"/>
          </a:p>
          <a:p>
            <a:pPr marL="285750" indent="-285750"/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9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 ja kommentteja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9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151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err="1" smtClean="0"/>
              <a:t>Työvälineiden</a:t>
            </a:r>
            <a:r>
              <a:rPr lang="en-US" dirty="0" smtClean="0"/>
              <a:t> </a:t>
            </a:r>
            <a:r>
              <a:rPr lang="en-US" dirty="0" err="1" smtClean="0"/>
              <a:t>kehitys</a:t>
            </a:r>
            <a:endParaRPr lang="en-US" dirty="0" smtClean="0"/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7670800" y="6362700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413"/>
              </a:spcBef>
            </a:pPr>
            <a:r>
              <a:rPr lang="en-US" sz="1200">
                <a:solidFill>
                  <a:schemeClr val="tx1"/>
                </a:solidFill>
                <a:cs typeface="Arial" charset="0"/>
              </a:rPr>
              <a:t>Henry Paananen</a:t>
            </a:r>
          </a:p>
          <a:p>
            <a:pPr marL="382588" indent="-342900"/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Nuoli oikealle 1"/>
          <p:cNvSpPr/>
          <p:nvPr/>
        </p:nvSpPr>
        <p:spPr bwMode="auto">
          <a:xfrm>
            <a:off x="179512" y="1902277"/>
            <a:ext cx="2012684" cy="1152128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Keskustietokoneet</a:t>
            </a:r>
          </a:p>
        </p:txBody>
      </p:sp>
      <p:sp>
        <p:nvSpPr>
          <p:cNvPr id="12" name="Nuoli oikealle 11"/>
          <p:cNvSpPr/>
          <p:nvPr/>
        </p:nvSpPr>
        <p:spPr bwMode="auto">
          <a:xfrm>
            <a:off x="2230184" y="1866273"/>
            <a:ext cx="2138477" cy="1224136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Arial" charset="0"/>
              </a:rPr>
              <a:t>Automaattinen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dirty="0" smtClean="0"/>
              <a:t>tietojenkäsittely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Arial" charset="0"/>
            </a:endParaRPr>
          </a:p>
        </p:txBody>
      </p:sp>
      <p:sp>
        <p:nvSpPr>
          <p:cNvPr id="13" name="Nuoli oikealle 12"/>
          <p:cNvSpPr/>
          <p:nvPr/>
        </p:nvSpPr>
        <p:spPr bwMode="auto">
          <a:xfrm>
            <a:off x="4407212" y="1817664"/>
            <a:ext cx="2223393" cy="1272745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Arial" charset="0"/>
              </a:rPr>
              <a:t>Verkottunut </a:t>
            </a:r>
            <a:r>
              <a:rPr lang="fi-FI" sz="1200" dirty="0" smtClean="0"/>
              <a:t>työ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Arial" charset="0"/>
            </a:endParaRPr>
          </a:p>
        </p:txBody>
      </p:sp>
      <p:sp>
        <p:nvSpPr>
          <p:cNvPr id="14" name="Nuoli oikealle 13"/>
          <p:cNvSpPr/>
          <p:nvPr/>
        </p:nvSpPr>
        <p:spPr bwMode="auto">
          <a:xfrm>
            <a:off x="6670079" y="1776219"/>
            <a:ext cx="2364006" cy="1353237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sym typeface="Arial" charset="0"/>
              </a:rPr>
              <a:t>Mobiili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Arial" charset="0"/>
              </a:rPr>
              <a:t> </a:t>
            </a:r>
            <a:r>
              <a:rPr lang="fi-FI" sz="1200" dirty="0" smtClean="0"/>
              <a:t>työ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Arial" charset="0"/>
            </a:endParaRPr>
          </a:p>
        </p:txBody>
      </p:sp>
      <p:sp>
        <p:nvSpPr>
          <p:cNvPr id="16" name="Tekstiruutu 15"/>
          <p:cNvSpPr txBox="1">
            <a:spLocks noChangeArrowheads="1"/>
          </p:cNvSpPr>
          <p:nvPr/>
        </p:nvSpPr>
        <p:spPr bwMode="auto">
          <a:xfrm rot="20590117">
            <a:off x="1032403" y="5558395"/>
            <a:ext cx="19807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fi-FI" sz="600" dirty="0" err="1"/>
              <a:t>Mainframe</a:t>
            </a:r>
            <a:r>
              <a:rPr lang="fi-FI" sz="600" dirty="0"/>
              <a:t> </a:t>
            </a:r>
            <a:r>
              <a:rPr lang="fi-FI" sz="600" dirty="0" err="1"/>
              <a:t>computer</a:t>
            </a:r>
            <a:r>
              <a:rPr lang="fi-FI" sz="600" dirty="0"/>
              <a:t> / Dave </a:t>
            </a:r>
            <a:r>
              <a:rPr lang="fi-FI" sz="600" dirty="0" err="1"/>
              <a:t>Winer</a:t>
            </a:r>
            <a:r>
              <a:rPr lang="fi-FI" sz="600" dirty="0"/>
              <a:t> (CC-BY-SA)</a:t>
            </a: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520081">
            <a:off x="611560" y="3429000"/>
            <a:ext cx="2098079" cy="204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24" y="3361985"/>
            <a:ext cx="2085975" cy="278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5520">
            <a:off x="6382432" y="3338728"/>
            <a:ext cx="2028717" cy="270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17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empty-chai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60900" y="5085184"/>
            <a:ext cx="4483100" cy="840954"/>
          </a:xfrm>
          <a:prstGeom prst="rect">
            <a:avLst/>
          </a:prstGeom>
          <a:solidFill>
            <a:srgbClr val="0099CA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46800" rIns="90000" bIns="46800" anchor="ctr"/>
          <a:lstStyle/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MOBIILITEKNOLOGIAT LAAJENTAMAAN JA TUKEMAAN OPPIMISYMPÄRISTÖJÄMME</a:t>
            </a:r>
            <a:endParaRPr lang="en-GB" b="1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Henry Paananen</a:t>
            </a:r>
            <a:endParaRPr lang="fi-FI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057400"/>
            <a:ext cx="4483100" cy="1219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46800" rIns="90000" bIns="46800" anchor="ctr"/>
          <a:lstStyle/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chemeClr val="accent3"/>
                </a:solidFill>
                <a:ea typeface="MS PGothic" pitchFamily="34" charset="-128"/>
                <a:cs typeface="+mn-cs"/>
                <a:hlinkClick r:id="rId4"/>
              </a:rPr>
              <a:t>HENRY.PAANANEN@JAO.FI</a:t>
            </a:r>
          </a:p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chemeClr val="accent3"/>
                </a:solidFill>
                <a:ea typeface="MS PGothic" pitchFamily="34" charset="-128"/>
                <a:cs typeface="+mn-cs"/>
                <a:hlinkClick r:id="rId5"/>
              </a:rPr>
              <a:t>HANNA.FRILANDER@JAO.FI</a:t>
            </a:r>
            <a:endParaRPr lang="en-GB" b="1" dirty="0" smtClean="0">
              <a:solidFill>
                <a:schemeClr val="accent3"/>
              </a:solidFill>
              <a:ea typeface="MS PGothic" pitchFamily="34" charset="-128"/>
              <a:cs typeface="+mn-cs"/>
              <a:hlinkClick r:id="rId4"/>
            </a:endParaRPr>
          </a:p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smtClean="0">
                <a:solidFill>
                  <a:schemeClr val="accent3"/>
                </a:solidFill>
                <a:ea typeface="MS PGothic" pitchFamily="34" charset="-128"/>
                <a:cs typeface="+mn-cs"/>
                <a:hlinkClick r:id="rId4"/>
              </a:rPr>
              <a:t>JUSSI.TORPPA@JAO.FI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620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/>
          <p:cNvSpPr/>
          <p:nvPr/>
        </p:nvSpPr>
        <p:spPr>
          <a:xfrm>
            <a:off x="3419872" y="2420888"/>
            <a:ext cx="2304256" cy="1152128"/>
          </a:xfrm>
          <a:prstGeom prst="roundRect">
            <a:avLst/>
          </a:prstGeom>
          <a:solidFill>
            <a:srgbClr val="009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Verkko-oppimisympäristö</a:t>
            </a:r>
            <a:endParaRPr lang="fi-FI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6876256" y="3573016"/>
            <a:ext cx="1944216" cy="1152128"/>
          </a:xfrm>
          <a:prstGeom prst="roundRect">
            <a:avLst/>
          </a:prstGeom>
          <a:solidFill>
            <a:srgbClr val="009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Aktiivitaulu-ympäristö</a:t>
            </a:r>
            <a:endParaRPr lang="fi-FI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Nuoli vasemmalle ja oikealle 6"/>
          <p:cNvSpPr/>
          <p:nvPr/>
        </p:nvSpPr>
        <p:spPr>
          <a:xfrm>
            <a:off x="395536" y="4797152"/>
            <a:ext cx="8280920" cy="576064"/>
          </a:xfrm>
          <a:prstGeom prst="leftRightArrow">
            <a:avLst/>
          </a:prstGeom>
          <a:solidFill>
            <a:srgbClr val="009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i-FI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Opiskelu verkossa                    Opiskelu luokkahuoneessa</a:t>
            </a:r>
            <a:endParaRPr lang="fi-FI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258888" y="1079500"/>
            <a:ext cx="7634287" cy="492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Oppimisen tiloja ja paikkoja (</a:t>
            </a:r>
            <a:r>
              <a:rPr lang="fi-FI" sz="24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informaali</a:t>
            </a:r>
            <a:r>
              <a:rPr lang="fi-FI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formaali)</a:t>
            </a:r>
            <a:endParaRPr kumimoji="0" lang="fi-FI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mtClean="0"/>
              <a:t>Henry Paananen</a:t>
            </a:r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179512" y="2708920"/>
            <a:ext cx="1944216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fi-FI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Itsenäinen Tiedonhaku</a:t>
            </a:r>
          </a:p>
          <a:p>
            <a:pPr algn="ctr">
              <a:buFont typeface="Arial" pitchFamily="34" charset="0"/>
              <a:buChar char="•"/>
            </a:pPr>
            <a:r>
              <a:rPr lang="fi-FI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Tiedon Konstruointi</a:t>
            </a:r>
          </a:p>
          <a:p>
            <a:pPr algn="ctr">
              <a:buFont typeface="Arial" pitchFamily="34" charset="0"/>
              <a:buChar char="•"/>
            </a:pPr>
            <a:r>
              <a:rPr lang="fi-FI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Informaalit ympäristöt</a:t>
            </a:r>
          </a:p>
          <a:p>
            <a:pPr algn="ctr">
              <a:buFont typeface="Arial" pitchFamily="34" charset="0"/>
              <a:buChar char="•"/>
            </a:pPr>
            <a:r>
              <a:rPr lang="fi-FI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Sosiaaliset verkostot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907704" y="3573016"/>
            <a:ext cx="2376264" cy="1152128"/>
          </a:xfrm>
          <a:prstGeom prst="roundRect">
            <a:avLst/>
          </a:prstGeom>
          <a:solidFill>
            <a:srgbClr val="009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Verkkokokous-järjestelmä</a:t>
            </a:r>
            <a:endParaRPr lang="fi-FI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179512" y="7461448"/>
            <a:ext cx="2592288" cy="1152128"/>
          </a:xfrm>
          <a:prstGeom prst="roundRect">
            <a:avLst/>
          </a:prstGeom>
          <a:solidFill>
            <a:srgbClr val="009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Kannettava</a:t>
            </a:r>
          </a:p>
          <a:p>
            <a:pPr algn="ctr"/>
            <a:r>
              <a:rPr lang="fi-FI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Päätelaite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14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2176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3935 L 0.45087 -0.56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Ohjelmat (käyttöliittymä, tiedostomuodot, tallentaminen ja työnkulku)</a:t>
            </a:r>
          </a:p>
          <a:p>
            <a:r>
              <a:rPr lang="fi-FI" dirty="0" smtClean="0"/>
              <a:t>Käyttäjien valmiudet</a:t>
            </a:r>
          </a:p>
          <a:p>
            <a:r>
              <a:rPr lang="fi-FI" dirty="0" smtClean="0"/>
              <a:t>Ylläpito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Yhteensopivuus nykyiseen </a:t>
            </a:r>
            <a:r>
              <a:rPr lang="fi-FI" dirty="0" err="1" smtClean="0"/>
              <a:t>TVT-ympäristöön</a:t>
            </a:r>
            <a:endParaRPr lang="fi-FI" dirty="0" smtClean="0"/>
          </a:p>
        </p:txBody>
      </p:sp>
      <p:graphicFrame>
        <p:nvGraphicFramePr>
          <p:cNvPr id="4" name="Kaaviokuva 3"/>
          <p:cNvGraphicFramePr/>
          <p:nvPr/>
        </p:nvGraphicFramePr>
        <p:xfrm>
          <a:off x="1475656" y="2204864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uolivapaa piirto 4"/>
          <p:cNvSpPr/>
          <p:nvPr/>
        </p:nvSpPr>
        <p:spPr>
          <a:xfrm>
            <a:off x="1835696" y="4869160"/>
            <a:ext cx="5472608" cy="432048"/>
          </a:xfrm>
          <a:custGeom>
            <a:avLst/>
            <a:gdLst>
              <a:gd name="connsiteX0" fmla="*/ 0 w 5472608"/>
              <a:gd name="connsiteY0" fmla="*/ 180020 h 360040"/>
              <a:gd name="connsiteX1" fmla="*/ 180020 w 5472608"/>
              <a:gd name="connsiteY1" fmla="*/ 0 h 360040"/>
              <a:gd name="connsiteX2" fmla="*/ 180020 w 5472608"/>
              <a:gd name="connsiteY2" fmla="*/ 90010 h 360040"/>
              <a:gd name="connsiteX3" fmla="*/ 5292588 w 5472608"/>
              <a:gd name="connsiteY3" fmla="*/ 90010 h 360040"/>
              <a:gd name="connsiteX4" fmla="*/ 5292588 w 5472608"/>
              <a:gd name="connsiteY4" fmla="*/ 0 h 360040"/>
              <a:gd name="connsiteX5" fmla="*/ 5472608 w 5472608"/>
              <a:gd name="connsiteY5" fmla="*/ 180020 h 360040"/>
              <a:gd name="connsiteX6" fmla="*/ 5292588 w 5472608"/>
              <a:gd name="connsiteY6" fmla="*/ 360040 h 360040"/>
              <a:gd name="connsiteX7" fmla="*/ 5292588 w 5472608"/>
              <a:gd name="connsiteY7" fmla="*/ 270030 h 360040"/>
              <a:gd name="connsiteX8" fmla="*/ 180020 w 5472608"/>
              <a:gd name="connsiteY8" fmla="*/ 270030 h 360040"/>
              <a:gd name="connsiteX9" fmla="*/ 180020 w 5472608"/>
              <a:gd name="connsiteY9" fmla="*/ 360040 h 360040"/>
              <a:gd name="connsiteX10" fmla="*/ 0 w 5472608"/>
              <a:gd name="connsiteY10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2608" h="360040">
                <a:moveTo>
                  <a:pt x="0" y="180020"/>
                </a:moveTo>
                <a:lnTo>
                  <a:pt x="180020" y="0"/>
                </a:lnTo>
                <a:lnTo>
                  <a:pt x="180020" y="90010"/>
                </a:lnTo>
                <a:lnTo>
                  <a:pt x="5292588" y="90010"/>
                </a:lnTo>
                <a:lnTo>
                  <a:pt x="5292588" y="0"/>
                </a:lnTo>
                <a:lnTo>
                  <a:pt x="5472608" y="180020"/>
                </a:lnTo>
                <a:lnTo>
                  <a:pt x="5292588" y="360040"/>
                </a:lnTo>
                <a:lnTo>
                  <a:pt x="5292588" y="270030"/>
                </a:lnTo>
                <a:lnTo>
                  <a:pt x="180020" y="270030"/>
                </a:lnTo>
                <a:lnTo>
                  <a:pt x="180020" y="360040"/>
                </a:lnTo>
                <a:lnTo>
                  <a:pt x="0" y="180020"/>
                </a:lnTo>
                <a:close/>
              </a:path>
            </a:pathLst>
          </a:cu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1"/>
          <p:cNvSpPr txBox="1">
            <a:spLocks/>
          </p:cNvSpPr>
          <p:nvPr/>
        </p:nvSpPr>
        <p:spPr>
          <a:xfrm>
            <a:off x="609600" y="5589240"/>
            <a:ext cx="8229600" cy="689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Kokonaisuus</a:t>
            </a:r>
            <a:r>
              <a:rPr kumimoji="0" lang="fi-FI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kannattaa huomioida!</a:t>
            </a:r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6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Laitteet</a:t>
            </a:r>
          </a:p>
          <a:p>
            <a:pPr lvl="1"/>
            <a:r>
              <a:rPr lang="fi-FI" dirty="0" err="1" smtClean="0"/>
              <a:t>iOS</a:t>
            </a:r>
            <a:r>
              <a:rPr lang="fi-FI" dirty="0" smtClean="0"/>
              <a:t> –laitteet </a:t>
            </a:r>
          </a:p>
          <a:p>
            <a:pPr lvl="1"/>
            <a:r>
              <a:rPr lang="fi-FI" dirty="0" err="1" smtClean="0"/>
              <a:t>Android</a:t>
            </a:r>
            <a:r>
              <a:rPr lang="fi-FI" dirty="0" smtClean="0"/>
              <a:t> –laitteet</a:t>
            </a:r>
          </a:p>
          <a:p>
            <a:pPr lvl="1"/>
            <a:r>
              <a:rPr lang="fi-FI" dirty="0" smtClean="0"/>
              <a:t>Windows 8 </a:t>
            </a:r>
            <a:r>
              <a:rPr lang="fi-FI" dirty="0" err="1" smtClean="0"/>
              <a:t>modern</a:t>
            </a:r>
            <a:r>
              <a:rPr lang="fi-FI" dirty="0" smtClean="0"/>
              <a:t> UI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Tilanne / laitteet</a:t>
            </a:r>
            <a:endParaRPr lang="fi-FI" dirty="0"/>
          </a:p>
        </p:txBody>
      </p:sp>
      <p:sp>
        <p:nvSpPr>
          <p:cNvPr id="8196" name="AutoShape 4" descr="https://mail-attachment.googleusercontent.com/attachment/u/0/?ui=2&amp;ik=6e0571e3de&amp;view=att&amp;th=135e6a1dc8fee01d&amp;attid=0.1&amp;disp=inline&amp;safe=1&amp;zw&amp;saduie=AG9B_P8anW6cjl3dACrEmYI2tg8x&amp;sadet=1331014300553&amp;sads=d2Oo1p77UsJjGaDS1rz904HM4o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98" name="AutoShape 6" descr="https://mail-attachment.googleusercontent.com/attachment/u/0/?ui=2&amp;ik=6e0571e3de&amp;view=att&amp;th=135e6a1dc8fee01d&amp;attid=0.1&amp;disp=inline&amp;safe=1&amp;zw&amp;saduie=AG9B_P8anW6cjl3dACrEmYI2tg8x&amp;sadet=1331014300553&amp;sads=d2Oo1p77UsJjGaDS1rz904HM4o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00" name="AutoShape 8" descr="https://mail-attachment.googleusercontent.com/attachment/u/0/?ui=2&amp;ik=6e0571e3de&amp;view=att&amp;th=135e6a1dc8fee01d&amp;attid=0.1&amp;disp=inline&amp;safe=1&amp;zw&amp;saduie=AG9B_P8anW6cjl3dACrEmYI2tg8x&amp;sadet=1331014300553&amp;sads=d2Oo1p77UsJjGaDS1rz904HM4o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02" name="AutoShape 10" descr="https://mail-attachment.googleusercontent.com/attachment/u/0/?ui=2&amp;ik=6e0571e3de&amp;view=att&amp;th=135e6a1dc8fee01d&amp;attid=0.1&amp;disp=inline&amp;safe=1&amp;zw&amp;saduie=AG9B_P8anW6cjl3dACrEmYI2tg8x&amp;sadet=1331014300553&amp;sads=d2Oo1p77UsJjGaDS1rz904HM4o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04" name="AutoShape 12" descr="https://mail-attachment.googleusercontent.com/attachment/u/0/?ui=2&amp;ik=6e0571e3de&amp;view=att&amp;th=135e6a1dc8fee01d&amp;attid=0.1&amp;disp=inline&amp;safe=1&amp;zw&amp;saduie=AG9B_P8anW6cjl3dACrEmYI2tg8x&amp;sadet=1331014300553&amp;sads=d2Oo1p77UsJjGaDS1rz904HM4o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i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999629"/>
            <a:ext cx="2247714" cy="2996952"/>
          </a:xfrm>
          <a:prstGeom prst="rect">
            <a:avLst/>
          </a:prstGeom>
        </p:spPr>
      </p:pic>
      <p:pic>
        <p:nvPicPr>
          <p:cNvPr id="8206" name="Picture 14" descr="File:Windows 8 Consumer Preview Start 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203509" cy="2402632"/>
          </a:xfrm>
          <a:prstGeom prst="rect">
            <a:avLst/>
          </a:prstGeom>
          <a:noFill/>
        </p:spPr>
      </p:pic>
      <p:sp>
        <p:nvSpPr>
          <p:cNvPr id="12" name="Tekstikehys 11"/>
          <p:cNvSpPr txBox="1"/>
          <p:nvPr/>
        </p:nvSpPr>
        <p:spPr>
          <a:xfrm>
            <a:off x="467544" y="621166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Windows 8 </a:t>
            </a:r>
            <a:r>
              <a:rPr lang="fi-FI" sz="1200" dirty="0" err="1" smtClean="0"/>
              <a:t>modern</a:t>
            </a:r>
            <a:r>
              <a:rPr lang="fi-FI" sz="1200" dirty="0" smtClean="0"/>
              <a:t> UI </a:t>
            </a:r>
          </a:p>
          <a:p>
            <a:r>
              <a:rPr lang="fi-FI" sz="1200" dirty="0" smtClean="0"/>
              <a:t>©Microsoft</a:t>
            </a:r>
            <a:endParaRPr lang="fi-FI" sz="1200" dirty="0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14" name="Picture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5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8199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Avoimet oppilaitosverkot?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marL="382588" indent="-342900" eaLnBrk="1" hangingPunct="1"/>
            <a:r>
              <a:rPr lang="en-US" dirty="0" err="1" smtClean="0"/>
              <a:t>Mobiililaitteissa</a:t>
            </a:r>
            <a:r>
              <a:rPr lang="en-US" dirty="0" smtClean="0"/>
              <a:t> </a:t>
            </a:r>
            <a:r>
              <a:rPr lang="en-US" dirty="0" err="1" smtClean="0"/>
              <a:t>omat</a:t>
            </a:r>
            <a:r>
              <a:rPr lang="en-US" dirty="0" smtClean="0"/>
              <a:t> </a:t>
            </a:r>
            <a:r>
              <a:rPr lang="en-US" dirty="0" err="1" smtClean="0"/>
              <a:t>liittymät</a:t>
            </a:r>
            <a:endParaRPr lang="en-US" dirty="0" smtClean="0"/>
          </a:p>
          <a:p>
            <a:pPr marL="382588" indent="-342900" eaLnBrk="1" hangingPunct="1"/>
            <a:r>
              <a:rPr lang="en-US" dirty="0" smtClean="0"/>
              <a:t>Bring Your Own Device BYOD</a:t>
            </a:r>
          </a:p>
          <a:p>
            <a:pPr marL="382588" indent="-342900" eaLnBrk="1" hangingPunct="1"/>
            <a:endParaRPr lang="en-US" dirty="0" smtClean="0"/>
          </a:p>
          <a:p>
            <a:pPr marL="382588" indent="-342900" eaLnBrk="1" hangingPunct="1"/>
            <a:endParaRPr lang="en-US" dirty="0" smtClean="0"/>
          </a:p>
          <a:p>
            <a:pPr marL="382588" indent="-342900" eaLnBrk="1" hangingPunct="1"/>
            <a:endParaRPr lang="en-US" dirty="0" smtClean="0"/>
          </a:p>
          <a:p>
            <a:pPr marL="382588" indent="-342900" eaLnBrk="1" hangingPunct="1"/>
            <a:endParaRPr lang="en-US" dirty="0" smtClean="0"/>
          </a:p>
        </p:txBody>
      </p:sp>
      <p:sp>
        <p:nvSpPr>
          <p:cNvPr id="8197" name="Rectangle 6"/>
          <p:cNvSpPr>
            <a:spLocks/>
          </p:cNvSpPr>
          <p:nvPr/>
        </p:nvSpPr>
        <p:spPr bwMode="auto">
          <a:xfrm>
            <a:off x="7670800" y="6362700"/>
            <a:ext cx="129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413"/>
              </a:spcBef>
            </a:pPr>
            <a:r>
              <a:rPr lang="en-US" sz="1200">
                <a:solidFill>
                  <a:schemeClr val="tx1"/>
                </a:solidFill>
                <a:cs typeface="Arial" charset="0"/>
              </a:rPr>
              <a:t>Henry Paananen</a:t>
            </a:r>
          </a:p>
          <a:p>
            <a:pPr marL="382588" indent="-342900"/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520">
            <a:off x="4505325" y="1397000"/>
            <a:ext cx="3576638" cy="477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Mobiililaitteet</a:t>
            </a:r>
            <a:r>
              <a:rPr lang="fi-FI" dirty="0" smtClean="0"/>
              <a:t> tulevat  - oletteko valmiita?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Monille ensimmäinen kokemus </a:t>
            </a:r>
            <a:r>
              <a:rPr lang="fi-FI" dirty="0" err="1" smtClean="0"/>
              <a:t>tablet</a:t>
            </a:r>
            <a:r>
              <a:rPr lang="fi-FI" dirty="0" smtClean="0"/>
              <a:t> -laitteesta opetuksessa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Oppijoilla innostusta ja arkuutta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Opettajille opetuksen monipuolistaja ja kiinnostava väline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Oppimisen 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väline </a:t>
            </a:r>
            <a:r>
              <a:rPr lang="fi-FI" dirty="0" smtClean="0"/>
              <a:t>ja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pedagogiikka </a:t>
            </a:r>
            <a:r>
              <a:rPr lang="fi-FI" dirty="0"/>
              <a:t>kulkevat käsi </a:t>
            </a:r>
            <a:r>
              <a:rPr lang="fi-FI" dirty="0" smtClean="0"/>
              <a:t>kädessä, molempia on ymmärrettävä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Lopputulos: motivoivaa, uutta ja innostavaa, usein jopa vastahankaiset oppilaat saatiin innostumaan!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925" y="100013"/>
            <a:ext cx="9001125" cy="874712"/>
            <a:chOff x="0" y="0"/>
            <a:chExt cx="5670" cy="551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207"/>
            <a:stretch>
              <a:fillRect/>
            </a:stretch>
          </p:blipFill>
          <p:spPr bwMode="auto">
            <a:xfrm>
              <a:off x="0" y="10"/>
              <a:ext cx="2359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6688"/>
            <a:stretch>
              <a:fillRect/>
            </a:stretch>
          </p:blipFill>
          <p:spPr bwMode="auto">
            <a:xfrm>
              <a:off x="3902" y="0"/>
              <a:ext cx="176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67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Mobiililaite</a:t>
            </a:r>
            <a:r>
              <a:rPr lang="fi-FI" dirty="0" smtClean="0"/>
              <a:t> </a:t>
            </a:r>
            <a:r>
              <a:rPr lang="fi-FI" dirty="0"/>
              <a:t>syvällisen oppimisen </a:t>
            </a:r>
            <a:r>
              <a:rPr lang="fi-FI" dirty="0" smtClean="0"/>
              <a:t>tukijana – mielekkyyttä etsimässä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2204864"/>
            <a:ext cx="7654925" cy="39608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Moderni oppimiskäsitys perustuu konstruktivismille, ja näistä erityisesti 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sosio-konstruktivismi</a:t>
            </a:r>
            <a:r>
              <a:rPr lang="fi-FI" dirty="0" smtClean="0"/>
              <a:t> ja </a:t>
            </a:r>
            <a:r>
              <a:rPr lang="fi-FI" dirty="0" err="1" smtClean="0">
                <a:solidFill>
                  <a:schemeClr val="accent1">
                    <a:lumMod val="50000"/>
                  </a:schemeClr>
                </a:solidFill>
              </a:rPr>
              <a:t>konnektivismi</a:t>
            </a:r>
            <a:r>
              <a:rPr lang="fi-FI" dirty="0" smtClean="0"/>
              <a:t> kuvaavat nykyajan sosiaalista, yhteisöllistä oppimista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Perinteisestä luokkahuoneoppimisesta kohti todellisia, mielekkäitä oppimisen ympäristöjä (oppimista ja tietoa kaikkialla)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Opettajan työn muutos tiedon ”kaatajasta” </a:t>
            </a:r>
            <a:r>
              <a:rPr lang="fi-FI" dirty="0" err="1" smtClean="0"/>
              <a:t>fasilitaattoriksi</a:t>
            </a:r>
            <a:r>
              <a:rPr lang="fi-FI" dirty="0"/>
              <a:t>,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bit.ly/S9nNZP</a:t>
            </a:r>
            <a:r>
              <a:rPr lang="fi-FI" dirty="0" smtClean="0"/>
              <a:t> (</a:t>
            </a:r>
            <a:r>
              <a:rPr lang="fi-FI" dirty="0" err="1" smtClean="0"/>
              <a:t>Wikipedia</a:t>
            </a:r>
            <a:r>
              <a:rPr lang="fi-FI" dirty="0" smtClean="0"/>
              <a:t>: </a:t>
            </a:r>
            <a:r>
              <a:rPr lang="fi-FI" dirty="0" err="1" smtClean="0"/>
              <a:t>fasilitaattori</a:t>
            </a:r>
            <a:r>
              <a:rPr lang="fi-FI" dirty="0" smtClean="0"/>
              <a:t>)</a:t>
            </a:r>
          </a:p>
          <a:p>
            <a:pPr marL="0" indent="0"/>
            <a:endParaRPr lang="fi-FI" dirty="0"/>
          </a:p>
          <a:p>
            <a:pPr marL="0" indent="0"/>
            <a:endParaRPr lang="fi-FI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04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Mobiililaite</a:t>
            </a:r>
            <a:r>
              <a:rPr lang="fi-FI" dirty="0"/>
              <a:t> syvällisen oppimisen tukijana – mielekkyyttä </a:t>
            </a:r>
            <a:r>
              <a:rPr lang="fi-FI" dirty="0" smtClean="0"/>
              <a:t>etsimässä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2204864"/>
            <a:ext cx="7654925" cy="39608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Oppilaat sisällön tuottajina – teoriatiedon linkittäminen käytäntöön </a:t>
            </a:r>
          </a:p>
          <a:p>
            <a:pPr marL="0" indent="0"/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    = SYVÄLLINEN OPPIMINEN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Ryhmässä </a:t>
            </a:r>
            <a:r>
              <a:rPr lang="fi-FI" dirty="0"/>
              <a:t>oppiminen, aktiivinen tiedon jakaminen ja tuottaminen</a:t>
            </a:r>
          </a:p>
          <a:p>
            <a:pPr marL="0" indent="0"/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   = YHTEISÖLLINEN TIEDONRAKENTELU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Modernit välineet ja tavat oppia parhaimmillaan mahdollistavat aktiivisen osallistumisen</a:t>
            </a:r>
          </a:p>
          <a:p>
            <a:pPr marL="0" indent="0"/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  = MOTIVAATIO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DB275-B192-4B21-8840-A988C9FC07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461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t">
  <a:themeElements>
    <a:clrScheme name="te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Pages>0</Pages>
  <Words>724</Words>
  <Characters>0</Characters>
  <Application>Microsoft Macintosh PowerPoint</Application>
  <PresentationFormat>Näytössä katseltava diaesitys (4:3)</PresentationFormat>
  <Lines>0</Lines>
  <Paragraphs>153</Paragraphs>
  <Slides>20</Slides>
  <Notes>1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test</vt:lpstr>
      <vt:lpstr>Oppimisympäristöt tänään ja huomenna 20.-21.11.2012</vt:lpstr>
      <vt:lpstr>Työvälineiden kehitys</vt:lpstr>
      <vt:lpstr>Dia 3</vt:lpstr>
      <vt:lpstr>Yhteensopivuus nykyiseen TVT-ympäristöön</vt:lpstr>
      <vt:lpstr>Tilanne / laitteet</vt:lpstr>
      <vt:lpstr>Avoimet oppilaitosverkot?</vt:lpstr>
      <vt:lpstr>Mobiililaitteet tulevat  - oletteko valmiita?</vt:lpstr>
      <vt:lpstr>Mobiililaite syvällisen oppimisen tukijana – mielekkyyttä etsimässä</vt:lpstr>
      <vt:lpstr>Mobiililaite syvällisen oppimisen tukijana – mielekkyyttä etsimässä</vt:lpstr>
      <vt:lpstr>Esimerkki: Etähaastattelu mobiili Connectin avulla</vt:lpstr>
      <vt:lpstr>Oppilaat suunnittelivat ja toteuttivat ryhmissä</vt:lpstr>
      <vt:lpstr>Toteutus – mahdollisimman simppeliä, kiitos</vt:lpstr>
      <vt:lpstr>Onnistumiset ja haasteet</vt:lpstr>
      <vt:lpstr>Esimerkki: Oppilastyö videona (perinteisen tekstin sijaan)</vt:lpstr>
      <vt:lpstr>Alkujärjestelyt</vt:lpstr>
      <vt:lpstr>Koulun ympäristö </vt:lpstr>
      <vt:lpstr>Hallinnointi / Apple Configurator</vt:lpstr>
      <vt:lpstr>Käytössä huomattu</vt:lpstr>
      <vt:lpstr>Kysymyksiä ja kommentteja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Visa Ruuhinen</dc:creator>
  <cp:lastModifiedBy>Henry Paananen</cp:lastModifiedBy>
  <cp:revision>89</cp:revision>
  <dcterms:created xsi:type="dcterms:W3CDTF">2012-11-19T14:37:48Z</dcterms:created>
  <dcterms:modified xsi:type="dcterms:W3CDTF">2012-11-19T15:51:44Z</dcterms:modified>
</cp:coreProperties>
</file>