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83" r:id="rId3"/>
    <p:sldId id="301" r:id="rId4"/>
    <p:sldId id="284" r:id="rId5"/>
    <p:sldId id="285" r:id="rId6"/>
    <p:sldId id="286" r:id="rId7"/>
    <p:sldId id="287" r:id="rId8"/>
    <p:sldId id="290" r:id="rId9"/>
    <p:sldId id="291" r:id="rId10"/>
    <p:sldId id="292" r:id="rId11"/>
    <p:sldId id="303" r:id="rId12"/>
    <p:sldId id="293" r:id="rId13"/>
    <p:sldId id="294" r:id="rId14"/>
    <p:sldId id="296" r:id="rId15"/>
    <p:sldId id="297" r:id="rId16"/>
    <p:sldId id="295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87" d="100"/>
          <a:sy n="87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0062-1B3A-43AB-9CD8-CA40A56F7403}" type="datetimeFigureOut">
              <a:rPr lang="fi-FI" smtClean="0"/>
              <a:t>23.11.2012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E4BF-D5FA-4856-8124-D45CC7907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67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E32496-A899-4F8B-8BA4-CDDD42EF83B4}" type="slidenum">
              <a:rPr lang="fi-FI"/>
              <a:pPr/>
              <a:t>3</a:t>
            </a:fld>
            <a:endParaRPr lang="fi-FI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2050" name="Picture 2" descr="N:\30 eOppimiskeskus\AVO 2 HANKE\AVO 2 graaffeja\Graafinen\Logot\avo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53" y="630436"/>
            <a:ext cx="8887295" cy="4022700"/>
          </a:xfrm>
          <a:prstGeom prst="rect">
            <a:avLst/>
          </a:prstGeom>
          <a:noFill/>
        </p:spPr>
      </p:pic>
      <p:sp>
        <p:nvSpPr>
          <p:cNvPr id="9" name="Suorakulmio 8"/>
          <p:cNvSpPr/>
          <p:nvPr userDrawn="1"/>
        </p:nvSpPr>
        <p:spPr>
          <a:xfrm>
            <a:off x="8892480" y="1124744"/>
            <a:ext cx="251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355145"/>
            <a:ext cx="7772400" cy="13263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85495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2137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261135"/>
            <a:ext cx="4040188" cy="3400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62137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261135"/>
            <a:ext cx="4041775" cy="3400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Vuokaaviosymboli: Vaihtoehtoinen käsittely 9"/>
          <p:cNvSpPr/>
          <p:nvPr userDrawn="1"/>
        </p:nvSpPr>
        <p:spPr>
          <a:xfrm flipV="1">
            <a:off x="2653662" y="1450281"/>
            <a:ext cx="7056784" cy="108000"/>
          </a:xfrm>
          <a:prstGeom prst="flowChartAlternateProcess">
            <a:avLst/>
          </a:prstGeom>
          <a:solidFill>
            <a:srgbClr val="FA6916"/>
          </a:solidFill>
          <a:ln>
            <a:solidFill>
              <a:srgbClr val="FA691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Vaihtoehtoinen käsittely 10"/>
          <p:cNvSpPr/>
          <p:nvPr userDrawn="1"/>
        </p:nvSpPr>
        <p:spPr>
          <a:xfrm flipV="1">
            <a:off x="-54000" y="5733256"/>
            <a:ext cx="9252000" cy="108000"/>
          </a:xfrm>
          <a:prstGeom prst="flowChartAlternateProcess">
            <a:avLst/>
          </a:prstGeom>
          <a:solidFill>
            <a:srgbClr val="FA6916"/>
          </a:solidFill>
          <a:ln>
            <a:solidFill>
              <a:srgbClr val="FA691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8" name="Picture 4" descr="N:\30 eOppimiskeskus\AVO-hanke\graafinen\logojonot\logojono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6512" y="5870980"/>
            <a:ext cx="7908776" cy="1014404"/>
          </a:xfrm>
          <a:prstGeom prst="rect">
            <a:avLst/>
          </a:prstGeom>
          <a:noFill/>
        </p:spPr>
      </p:pic>
      <p:pic>
        <p:nvPicPr>
          <p:cNvPr id="8" name="Picture 2" descr="N:\30 eOppimiskeskus\Logot\Uusilogo\2-rivinen keskitetty suomi\Verkkoversiot\Suomen-eOppimiskeskus_rgb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72742" y="5949280"/>
            <a:ext cx="1240521" cy="8625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ske0c1sOVE" TargetMode="External"/><Relationship Id="rId2" Type="http://schemas.openxmlformats.org/officeDocument/2006/relationships/hyperlink" Target="http://www.youtube.com/watch?v=C9PJFC7Z3Hc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I80eGO17jc&amp;list=LPpOBXWND-1ig&amp;index=10&amp;feature=plc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dirty="0" smtClean="0"/>
              <a:t>Leena Koskimäki, Hämeen ammattikorkeakoulu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3178" y="4149080"/>
            <a:ext cx="9144000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Liiketunnistin </a:t>
            </a:r>
            <a:r>
              <a:rPr lang="fi-FI" sz="3200" dirty="0" err="1">
                <a:solidFill>
                  <a:schemeClr val="tx1"/>
                </a:solidFill>
              </a:rPr>
              <a:t>Kinectin</a:t>
            </a:r>
            <a:r>
              <a:rPr lang="fi-FI" sz="3200" dirty="0">
                <a:solidFill>
                  <a:schemeClr val="tx1"/>
                </a:solidFill>
              </a:rPr>
              <a:t> hyödyntäminen opetuksessa</a:t>
            </a:r>
          </a:p>
        </p:txBody>
      </p:sp>
    </p:spTree>
    <p:extLst>
      <p:ext uri="{BB962C8B-B14F-4D97-AF65-F5344CB8AC3E}">
        <p14:creationId xmlns:p14="http://schemas.microsoft.com/office/powerpoint/2010/main" val="33632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Opetus ja oppiminen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Havainnollistavuus, käyttöliittymät ja liikeohjaus</a:t>
            </a:r>
          </a:p>
          <a:p>
            <a:pPr lvl="1"/>
            <a:r>
              <a:rPr lang="fi-FI" sz="2400" dirty="0" err="1" smtClean="0"/>
              <a:t>Jmol</a:t>
            </a:r>
            <a:endParaRPr lang="fi-FI" sz="2400" dirty="0" smtClean="0"/>
          </a:p>
          <a:p>
            <a:pPr lvl="1"/>
            <a:r>
              <a:rPr lang="fi-FI" sz="2400" dirty="0" smtClean="0">
                <a:hlinkClick r:id="rId2"/>
              </a:rPr>
              <a:t>Google </a:t>
            </a:r>
            <a:r>
              <a:rPr lang="fi-FI" sz="2400" dirty="0" err="1" smtClean="0">
                <a:hlinkClick r:id="rId2"/>
              </a:rPr>
              <a:t>Maps</a:t>
            </a:r>
            <a:endParaRPr lang="fi-FI" sz="2400" dirty="0" smtClean="0"/>
          </a:p>
          <a:p>
            <a:pPr lvl="1"/>
            <a:r>
              <a:rPr lang="fi-FI" sz="2400" dirty="0" smtClean="0"/>
              <a:t>Kinect Math</a:t>
            </a:r>
          </a:p>
          <a:p>
            <a:pPr lvl="1"/>
            <a:r>
              <a:rPr lang="fi-FI" sz="2400" dirty="0" err="1" smtClean="0">
                <a:hlinkClick r:id="rId3"/>
              </a:rPr>
              <a:t>Mirracle</a:t>
            </a:r>
            <a:endParaRPr lang="fi-FI" sz="2400" dirty="0" smtClean="0"/>
          </a:p>
          <a:p>
            <a:pPr lvl="1"/>
            <a:r>
              <a:rPr lang="fi-FI" sz="2400" dirty="0" smtClean="0">
                <a:hlinkClick r:id="rId4"/>
              </a:rPr>
              <a:t>Viittomakieli</a:t>
            </a: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4923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TULEVAISUUS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31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Kinectin</a:t>
            </a:r>
            <a:r>
              <a:rPr lang="fi-FI" dirty="0" smtClean="0"/>
              <a:t> mahdollisuudet opetuksessa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Edullisuus</a:t>
            </a:r>
          </a:p>
          <a:p>
            <a:r>
              <a:rPr lang="fi-FI" sz="2000" dirty="0" smtClean="0"/>
              <a:t>Vaihtoehtoinen tapa oppia, opettaa ja hahmottaa asioita</a:t>
            </a:r>
          </a:p>
          <a:p>
            <a:r>
              <a:rPr lang="fi-FI" sz="2000" dirty="0" smtClean="0"/>
              <a:t>Käyttöliittymät ja -mahdollisuudet</a:t>
            </a:r>
          </a:p>
          <a:p>
            <a:r>
              <a:rPr lang="fi-FI" sz="2000" dirty="0" smtClean="0"/>
              <a:t>Yhteistyö: Mahdollisuus useamman käyttäjän yhteiseen toimintaan</a:t>
            </a:r>
          </a:p>
          <a:p>
            <a:r>
              <a:rPr lang="fi-FI" sz="2000" dirty="0" smtClean="0"/>
              <a:t>Itseopiskelu</a:t>
            </a:r>
          </a:p>
          <a:p>
            <a:r>
              <a:rPr lang="fi-FI" sz="2000" dirty="0" smtClean="0"/>
              <a:t>Virtuaalinen/lisätyn todellisuuden oppimistilanne</a:t>
            </a:r>
          </a:p>
          <a:p>
            <a:r>
              <a:rPr lang="fi-FI" sz="2000" dirty="0"/>
              <a:t>Robotiikka</a:t>
            </a:r>
            <a:endParaRPr lang="fi-FI" sz="2000" dirty="0" smtClean="0"/>
          </a:p>
          <a:p>
            <a:r>
              <a:rPr lang="fi-FI" sz="2000" dirty="0" smtClean="0"/>
              <a:t>Ilmaiset työkalut joilla luoda sovelluksia juuri omaan tarpeeseen </a:t>
            </a:r>
          </a:p>
          <a:p>
            <a:pPr lvl="1"/>
            <a:r>
              <a:rPr lang="fi-FI" sz="1600" dirty="0" smtClean="0"/>
              <a:t>Avoin ilmapiiri omien tuotosten jakamiselle</a:t>
            </a:r>
          </a:p>
          <a:p>
            <a:r>
              <a:rPr lang="fi-FI" sz="2000" dirty="0" smtClean="0"/>
              <a:t>Pelaamisen konseptin laajeneminen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910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Fyysisen tilan vaatimukset – muutos opiskelutiloissa?</a:t>
            </a:r>
          </a:p>
          <a:p>
            <a:r>
              <a:rPr lang="fi-FI" sz="2400" dirty="0" smtClean="0"/>
              <a:t>Välillä hienoista teknistä kankeutta havaittavissa</a:t>
            </a:r>
          </a:p>
          <a:p>
            <a:r>
              <a:rPr lang="fi-FI" sz="2400" dirty="0" smtClean="0"/>
              <a:t>Teknologia jää itseisarvoksi</a:t>
            </a:r>
          </a:p>
          <a:p>
            <a:r>
              <a:rPr lang="fi-FI" sz="2400" dirty="0" smtClean="0"/>
              <a:t>Mullistus oppimisen ja opetuksen kulttuurissa</a:t>
            </a:r>
          </a:p>
          <a:p>
            <a:r>
              <a:rPr lang="fi-FI" sz="2400" dirty="0" smtClean="0"/>
              <a:t>Arki</a:t>
            </a:r>
            <a:endParaRPr lang="fi-FI" sz="2000" dirty="0" smtClean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00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Kokemuksia hankepilotista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Syksy </a:t>
            </a:r>
            <a:r>
              <a:rPr lang="fi-FI" dirty="0"/>
              <a:t>2012</a:t>
            </a:r>
          </a:p>
          <a:p>
            <a:pPr lvl="1"/>
            <a:r>
              <a:rPr lang="fi-FI" dirty="0"/>
              <a:t>Ensimmäiset pelipilotit Virvelinrannan </a:t>
            </a:r>
            <a:r>
              <a:rPr lang="fi-FI" dirty="0" smtClean="0"/>
              <a:t>asiakkaille</a:t>
            </a:r>
          </a:p>
          <a:p>
            <a:pPr lvl="2"/>
            <a:r>
              <a:rPr lang="fi-FI" dirty="0" smtClean="0"/>
              <a:t>Kaupallisilla konsolipeleillä</a:t>
            </a:r>
          </a:p>
          <a:p>
            <a:pPr lvl="2"/>
            <a:r>
              <a:rPr lang="fi-FI" dirty="0"/>
              <a:t>Elämykset, </a:t>
            </a:r>
            <a:r>
              <a:rPr lang="fi-FI" dirty="0" smtClean="0"/>
              <a:t>kokemukset, harjaantuminen </a:t>
            </a:r>
            <a:endParaRPr lang="fi-FI" dirty="0"/>
          </a:p>
          <a:p>
            <a:pPr lvl="3"/>
            <a:r>
              <a:rPr lang="fi-FI" dirty="0"/>
              <a:t>Opiskelija-asiakas -vuorovaikutus</a:t>
            </a:r>
          </a:p>
          <a:p>
            <a:r>
              <a:rPr lang="fi-FI" dirty="0" smtClean="0"/>
              <a:t>Jatkossa</a:t>
            </a:r>
            <a:endParaRPr lang="fi-FI" dirty="0"/>
          </a:p>
          <a:p>
            <a:pPr lvl="2"/>
            <a:r>
              <a:rPr lang="fi-FI" dirty="0" smtClean="0"/>
              <a:t>Ilmaisulliset </a:t>
            </a:r>
            <a:r>
              <a:rPr lang="fi-FI" dirty="0"/>
              <a:t>(Musiikki, liikkeet, </a:t>
            </a:r>
            <a:r>
              <a:rPr lang="fi-FI" dirty="0" smtClean="0"/>
              <a:t>eleet…)</a:t>
            </a:r>
            <a:endParaRPr lang="fi-FI" dirty="0"/>
          </a:p>
          <a:p>
            <a:pPr lvl="2"/>
            <a:r>
              <a:rPr lang="fi-FI" dirty="0"/>
              <a:t>Uusia taitoja opettavat</a:t>
            </a:r>
          </a:p>
          <a:p>
            <a:pPr lvl="3"/>
            <a:r>
              <a:rPr lang="fi-FI" dirty="0"/>
              <a:t>Tukiviittomat, liikkeeseen perustuvat taidot, </a:t>
            </a:r>
            <a:r>
              <a:rPr lang="fi-FI" dirty="0" smtClean="0"/>
              <a:t>oivallukset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Uudet teknologiat yhä saumattomammin ja huomaamattomammin osana arkea</a:t>
            </a:r>
          </a:p>
          <a:p>
            <a:r>
              <a:rPr lang="fi-FI" dirty="0"/>
              <a:t>Teknologia tulee käyttövarmemmaksi</a:t>
            </a:r>
          </a:p>
          <a:p>
            <a:pPr lvl="1"/>
            <a:r>
              <a:rPr lang="fi-FI" dirty="0"/>
              <a:t>Varmuutta </a:t>
            </a:r>
            <a:r>
              <a:rPr lang="fi-FI" dirty="0" err="1" smtClean="0"/>
              <a:t>käyttäjillellekin</a:t>
            </a:r>
            <a:endParaRPr lang="fi-FI" dirty="0"/>
          </a:p>
          <a:p>
            <a:pPr lvl="1"/>
            <a:r>
              <a:rPr lang="fi-FI" dirty="0" smtClean="0"/>
              <a:t>Myös virtuaali- ja lisätyn todellisuuden sovellukset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 nyt, kysy myöhemmin!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leena.koskimaki@hamk.fi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Esityksen 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Johdatus liikeohjaukseen ja -tunnistukseen</a:t>
            </a:r>
          </a:p>
          <a:p>
            <a:pPr lvl="1"/>
            <a:r>
              <a:rPr lang="fi-FI" dirty="0" err="1" smtClean="0"/>
              <a:t>Kinectin</a:t>
            </a:r>
            <a:r>
              <a:rPr lang="fi-FI" dirty="0" smtClean="0"/>
              <a:t> toimintaperiaatteet ja käyttö</a:t>
            </a:r>
          </a:p>
          <a:p>
            <a:r>
              <a:rPr lang="fi-FI" dirty="0" smtClean="0"/>
              <a:t>Opetus ja oppiminen</a:t>
            </a:r>
          </a:p>
          <a:p>
            <a:pPr lvl="1"/>
            <a:r>
              <a:rPr lang="fi-FI" dirty="0" smtClean="0"/>
              <a:t>sovellukset</a:t>
            </a:r>
          </a:p>
          <a:p>
            <a:r>
              <a:rPr lang="fi-FI" dirty="0" smtClean="0"/>
              <a:t>Tulevaisuus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2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dirty="0" smtClean="0"/>
              <a:t>AVO2</a:t>
            </a:r>
            <a:endParaRPr lang="fi-FI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dirty="0" smtClean="0"/>
              <a:t>Avoimuudesta voimaa oppimisverkostoihin –hanke (2012-2013)</a:t>
            </a:r>
            <a:endParaRPr lang="fi-FI" dirty="0"/>
          </a:p>
          <a:p>
            <a:pPr marL="391686" indent="-293764">
              <a:buSzPct val="45000"/>
              <a:buFont typeface="StarSymbol" charset="0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dirty="0" smtClean="0"/>
              <a:t>Avoin </a:t>
            </a:r>
            <a:r>
              <a:rPr lang="fi-FI" dirty="0"/>
              <a:t>ilmapiiri oppimiseen, tekemiseen ja </a:t>
            </a:r>
            <a:r>
              <a:rPr lang="fi-FI" dirty="0" smtClean="0"/>
              <a:t>osallistumiseen, mahdollistavat teknologiat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dirty="0" err="1"/>
              <a:t>HAMKilla</a:t>
            </a:r>
            <a:r>
              <a:rPr lang="fi-FI" dirty="0"/>
              <a:t> erityisenä kehittämisen kohteena erityisryhmien osallistuminen sekä arkea helpottavat palvelut ja niiden </a:t>
            </a:r>
            <a:r>
              <a:rPr lang="fi-FI" dirty="0" smtClean="0"/>
              <a:t>käyttö – opiskelijat ja hyvinvoinnin ammattilaiset mukana (3DM)</a:t>
            </a:r>
            <a:endParaRPr lang="fi-FI" dirty="0"/>
          </a:p>
          <a:p>
            <a:pPr marL="391686" indent="-293764">
              <a:buSzPct val="45000"/>
              <a:buFont typeface="StarSymbol" charset="0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Liiketunnistus ja teknologia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6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88423"/>
            <a:ext cx="3409311" cy="26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Tienraivaajat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16" y="3915232"/>
            <a:ext cx="2928870" cy="136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28379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orakulmio 3"/>
          <p:cNvSpPr/>
          <p:nvPr/>
        </p:nvSpPr>
        <p:spPr>
          <a:xfrm>
            <a:off x="3419872" y="5283030"/>
            <a:ext cx="2952328" cy="378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Nintendo: </a:t>
            </a:r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Powerglove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(1993)</a:t>
            </a:r>
            <a:endParaRPr lang="fi-FI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6084168" y="2132856"/>
            <a:ext cx="2952328" cy="378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Sony: </a:t>
            </a:r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Eye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(2003)</a:t>
            </a:r>
            <a:endParaRPr lang="fi-FI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419872" y="3311899"/>
            <a:ext cx="2952328" cy="378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Sega </a:t>
            </a:r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Activator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(1989)</a:t>
            </a:r>
            <a:endParaRPr lang="fi-FI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141387" y="4725144"/>
            <a:ext cx="2952328" cy="378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Wii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(Nintendo, 2006)</a:t>
            </a:r>
            <a:endParaRPr lang="fi-FI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6084168" y="4749008"/>
            <a:ext cx="2952328" cy="378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Playstation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Move</a:t>
            </a:r>
            <a:r>
              <a:rPr lang="fi-F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(2010)</a:t>
            </a:r>
            <a:endParaRPr lang="fi-FI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cworld.com/images/article/2012/01/kinect-for-windows-8667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71" y="2492896"/>
            <a:ext cx="4176142" cy="2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Kinect</a:t>
            </a:r>
            <a:endParaRPr lang="fi-FI" dirty="0" smtClean="0"/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38519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i-FI" sz="2000" dirty="0" smtClean="0"/>
              <a:t>Alun perin liikeohjain Xbox 360-pelikonsolille; suunnattiin pelimarkkinoille </a:t>
            </a:r>
          </a:p>
          <a:p>
            <a:pPr lvl="1"/>
            <a:r>
              <a:rPr lang="fi-FI" sz="1600" dirty="0"/>
              <a:t>J</a:t>
            </a:r>
            <a:r>
              <a:rPr lang="fi-FI" sz="1600" dirty="0" smtClean="0"/>
              <a:t>ulkaistiin marraskuussa 2010, välitön hitti</a:t>
            </a:r>
          </a:p>
          <a:p>
            <a:pPr lvl="1"/>
            <a:r>
              <a:rPr lang="fi-FI" sz="1600" dirty="0" smtClean="0"/>
              <a:t>Xbox-pelivalikoima </a:t>
            </a:r>
            <a:r>
              <a:rPr lang="fi-FI" sz="1600" dirty="0"/>
              <a:t>painottunut liikunta- ja ns. koko perheen peleihin</a:t>
            </a:r>
          </a:p>
          <a:p>
            <a:r>
              <a:rPr lang="fi-FI" sz="2000" dirty="0"/>
              <a:t>Pian julkaisun jälkeen yleisö alkoi kehittämään omia sovelluksia sekä kehitystyökaluja</a:t>
            </a:r>
          </a:p>
          <a:p>
            <a:pPr lvl="1"/>
            <a:r>
              <a:rPr lang="fi-FI" sz="1600" dirty="0"/>
              <a:t>Vaihtoehtoiset sovellukset ja käyttötavat</a:t>
            </a:r>
          </a:p>
          <a:p>
            <a:pPr lvl="1"/>
            <a:r>
              <a:rPr lang="fi-FI" sz="1600" dirty="0"/>
              <a:t>Open source -projektit</a:t>
            </a:r>
          </a:p>
          <a:p>
            <a:pPr lvl="1"/>
            <a:r>
              <a:rPr lang="fi-FI" sz="1600" dirty="0"/>
              <a:t>Myös Microsoft julkisti </a:t>
            </a:r>
            <a:r>
              <a:rPr lang="fi-FI" sz="1600" dirty="0" smtClean="0"/>
              <a:t>oman sovelluskehitys-</a:t>
            </a:r>
          </a:p>
          <a:p>
            <a:pPr marL="457200" lvl="1" indent="0">
              <a:buNone/>
            </a:pPr>
            <a:r>
              <a:rPr lang="fi-FI" sz="1600" dirty="0" smtClean="0"/>
              <a:t>       alustan</a:t>
            </a:r>
            <a:r>
              <a:rPr lang="fi-FI" sz="1600" dirty="0"/>
              <a:t>, jota jatkuvasti </a:t>
            </a:r>
            <a:r>
              <a:rPr lang="fi-FI" sz="1600" dirty="0" smtClean="0"/>
              <a:t>päivitetty</a:t>
            </a:r>
          </a:p>
          <a:p>
            <a:r>
              <a:rPr lang="fi-FI" sz="2000" dirty="0" smtClean="0"/>
              <a:t>Kinect for Windows julkaistiin 1.2.2012.</a:t>
            </a:r>
          </a:p>
          <a:p>
            <a:pPr lvl="1"/>
            <a:r>
              <a:rPr lang="fi-FI" sz="1600" dirty="0" smtClean="0"/>
              <a:t>Kehittyneemmät ominaisuudet</a:t>
            </a:r>
          </a:p>
          <a:p>
            <a:pPr lvl="1"/>
            <a:r>
              <a:rPr lang="fi-FI" sz="1600" dirty="0" smtClean="0"/>
              <a:t>Lisäapuja sovelluskehitykseen</a:t>
            </a:r>
          </a:p>
          <a:p>
            <a:pPr lvl="1"/>
            <a:endParaRPr lang="fi-FI" sz="1600" dirty="0" smtClean="0"/>
          </a:p>
          <a:p>
            <a:pPr eaLnBrk="1" hangingPunct="1"/>
            <a:endParaRPr lang="fi-FI" sz="2000" dirty="0" smtClean="0"/>
          </a:p>
          <a:p>
            <a:pPr eaLnBrk="1" hangingPunct="1"/>
            <a:endParaRPr lang="fi-FI" sz="2000" dirty="0" smtClean="0"/>
          </a:p>
          <a:p>
            <a:pPr marL="0" indent="0" eaLnBrk="1" hangingPunct="1">
              <a:buNone/>
            </a:pPr>
            <a:r>
              <a:rPr lang="fi-FI" sz="2000" dirty="0" smtClean="0"/>
              <a:t> </a:t>
            </a:r>
          </a:p>
        </p:txBody>
      </p:sp>
      <p:pic>
        <p:nvPicPr>
          <p:cNvPr id="5" name="Picture 2" descr="C:\Users\lkoskimaki\Documents\3dm\logoj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4499992" cy="577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7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Teknologia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566863"/>
            <a:ext cx="8568184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600" dirty="0" smtClean="0"/>
              <a:t>Tunnistinsensorit:  videokamera, syvyysanturit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sz="1600" dirty="0" smtClean="0"/>
              <a:t>4 mikrofonia,  moottori jalustassa</a:t>
            </a:r>
            <a:endParaRPr lang="fi-FI" sz="1600" dirty="0"/>
          </a:p>
          <a:p>
            <a:pPr>
              <a:defRPr/>
            </a:pPr>
            <a:r>
              <a:rPr lang="fi-FI" sz="1600" dirty="0" smtClean="0"/>
              <a:t>Kielipaketit englanniksi, espanjaksi</a:t>
            </a:r>
            <a:endParaRPr lang="fi-FI" sz="2000" dirty="0"/>
          </a:p>
          <a:p>
            <a:pPr marL="0" indent="0">
              <a:buNone/>
              <a:defRPr/>
            </a:pPr>
            <a:r>
              <a:rPr lang="fi-FI" sz="1600" dirty="0"/>
              <a:t> </a:t>
            </a:r>
            <a:r>
              <a:rPr lang="fi-FI" sz="1600" dirty="0" smtClean="0"/>
              <a:t>       ranskaksi, saksaksi ja japaniksi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32026" t="4315" r="5730" b="4420"/>
          <a:stretch/>
        </p:blipFill>
        <p:spPr bwMode="auto">
          <a:xfrm>
            <a:off x="3779912" y="3032619"/>
            <a:ext cx="2234615" cy="26254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626" y="1383771"/>
            <a:ext cx="2633609" cy="21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720" r="156" b="-720"/>
          <a:stretch/>
        </p:blipFill>
        <p:spPr bwMode="auto">
          <a:xfrm>
            <a:off x="6118626" y="3573016"/>
            <a:ext cx="2645035" cy="208504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32619"/>
            <a:ext cx="3620914" cy="26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Sovellusten käyttö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Kaupalliset PC-sovellukset vielä harvassa</a:t>
            </a:r>
          </a:p>
          <a:p>
            <a:pPr lvl="1"/>
            <a:r>
              <a:rPr lang="fi-FI" dirty="0" smtClean="0"/>
              <a:t>Ilmaisia sovelluksia löydettävissä</a:t>
            </a:r>
          </a:p>
          <a:p>
            <a:r>
              <a:rPr lang="fi-FI" dirty="0" smtClean="0"/>
              <a:t>Koodiprojekteja löydettävissä hakemalla</a:t>
            </a:r>
          </a:p>
          <a:p>
            <a:pPr lvl="1"/>
            <a:r>
              <a:rPr lang="fi-FI" dirty="0" smtClean="0"/>
              <a:t>Ei takeita toimivuudesta</a:t>
            </a:r>
          </a:p>
          <a:p>
            <a:pPr lvl="1"/>
            <a:r>
              <a:rPr lang="fi-FI" dirty="0" smtClean="0"/>
              <a:t>Saattaa vaatia koodin hienosäätöä</a:t>
            </a:r>
          </a:p>
        </p:txBody>
      </p:sp>
    </p:spTree>
    <p:extLst>
      <p:ext uri="{BB962C8B-B14F-4D97-AF65-F5344CB8AC3E}">
        <p14:creationId xmlns:p14="http://schemas.microsoft.com/office/powerpoint/2010/main" val="10673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Opetus ja oppiminen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6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9476</TotalTime>
  <Words>353</Words>
  <Application>Microsoft Office PowerPoint</Application>
  <PresentationFormat>Näytössä katseltava diaesitys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PowerPoint-esitys</vt:lpstr>
      <vt:lpstr>Esityksen sisältö</vt:lpstr>
      <vt:lpstr>AVO2</vt:lpstr>
      <vt:lpstr>Liiketunnistus ja teknologia</vt:lpstr>
      <vt:lpstr>Tienraivaajat</vt:lpstr>
      <vt:lpstr>Kinect</vt:lpstr>
      <vt:lpstr>Teknologia</vt:lpstr>
      <vt:lpstr>Sovellusten käyttö</vt:lpstr>
      <vt:lpstr>Opetus ja oppiminen</vt:lpstr>
      <vt:lpstr>Opetus ja oppiminen</vt:lpstr>
      <vt:lpstr>TULEVAISUUS</vt:lpstr>
      <vt:lpstr>Kinectin mahdollisuudet opetuksessa</vt:lpstr>
      <vt:lpstr>Haasteet</vt:lpstr>
      <vt:lpstr>Kokemuksia hankepilotista</vt:lpstr>
      <vt:lpstr>Tulevaisuus</vt:lpstr>
      <vt:lpstr>Kysy nyt, kysy myöhemmin!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Niina Kesämaa</dc:creator>
  <cp:lastModifiedBy>Leena Koskimäki</cp:lastModifiedBy>
  <cp:revision>88</cp:revision>
  <dcterms:created xsi:type="dcterms:W3CDTF">2012-09-06T08:12:01Z</dcterms:created>
  <dcterms:modified xsi:type="dcterms:W3CDTF">2012-11-23T07:00:27Z</dcterms:modified>
</cp:coreProperties>
</file>